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4"/>
  </p:sldMasterIdLst>
  <p:notesMasterIdLst>
    <p:notesMasterId r:id="rId31"/>
  </p:notesMasterIdLst>
  <p:sldIdLst>
    <p:sldId id="284" r:id="rId5"/>
    <p:sldId id="285" r:id="rId6"/>
    <p:sldId id="287" r:id="rId7"/>
    <p:sldId id="288" r:id="rId8"/>
    <p:sldId id="304" r:id="rId9"/>
    <p:sldId id="295" r:id="rId10"/>
    <p:sldId id="296" r:id="rId11"/>
    <p:sldId id="289" r:id="rId12"/>
    <p:sldId id="286" r:id="rId13"/>
    <p:sldId id="290" r:id="rId14"/>
    <p:sldId id="291" r:id="rId15"/>
    <p:sldId id="292" r:id="rId16"/>
    <p:sldId id="293" r:id="rId17"/>
    <p:sldId id="305" r:id="rId18"/>
    <p:sldId id="297" r:id="rId19"/>
    <p:sldId id="298" r:id="rId20"/>
    <p:sldId id="299" r:id="rId21"/>
    <p:sldId id="300" r:id="rId22"/>
    <p:sldId id="301" r:id="rId23"/>
    <p:sldId id="302" r:id="rId24"/>
    <p:sldId id="306" r:id="rId25"/>
    <p:sldId id="303" r:id="rId26"/>
    <p:sldId id="307" r:id="rId27"/>
    <p:sldId id="310" r:id="rId28"/>
    <p:sldId id="311" r:id="rId29"/>
    <p:sldId id="308" r:id="rId3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FC1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B9454E-CF57-429D-89DE-65ACE0915E9D}" v="4" dt="2021-06-23T01:08:17.6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35" autoAdjust="0"/>
    <p:restoredTop sz="94638" autoAdjust="0"/>
  </p:normalViewPr>
  <p:slideViewPr>
    <p:cSldViewPr>
      <p:cViewPr varScale="1">
        <p:scale>
          <a:sx n="104" d="100"/>
          <a:sy n="104" d="100"/>
        </p:scale>
        <p:origin x="1740"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mara Mason" userId="d87ad11f-6f7e-4efe-a3f1-61dc59dd24a8" providerId="ADAL" clId="{68B9454E-CF57-429D-89DE-65ACE0915E9D}"/>
    <pc:docChg chg="undo redo custSel addSld delSld modSld sldOrd">
      <pc:chgData name="Tamara Mason" userId="d87ad11f-6f7e-4efe-a3f1-61dc59dd24a8" providerId="ADAL" clId="{68B9454E-CF57-429D-89DE-65ACE0915E9D}" dt="2021-06-23T01:08:20.004" v="1117"/>
      <pc:docMkLst>
        <pc:docMk/>
      </pc:docMkLst>
      <pc:sldChg chg="add del">
        <pc:chgData name="Tamara Mason" userId="d87ad11f-6f7e-4efe-a3f1-61dc59dd24a8" providerId="ADAL" clId="{68B9454E-CF57-429D-89DE-65ACE0915E9D}" dt="2021-06-23T01:08:07.952" v="1114" actId="47"/>
        <pc:sldMkLst>
          <pc:docMk/>
          <pc:sldMk cId="177472625" sldId="281"/>
        </pc:sldMkLst>
      </pc:sldChg>
      <pc:sldChg chg="modSp mod">
        <pc:chgData name="Tamara Mason" userId="d87ad11f-6f7e-4efe-a3f1-61dc59dd24a8" providerId="ADAL" clId="{68B9454E-CF57-429D-89DE-65ACE0915E9D}" dt="2021-06-23T00:41:45.065" v="167" actId="313"/>
        <pc:sldMkLst>
          <pc:docMk/>
          <pc:sldMk cId="0" sldId="289"/>
        </pc:sldMkLst>
        <pc:spChg chg="mod">
          <ac:chgData name="Tamara Mason" userId="d87ad11f-6f7e-4efe-a3f1-61dc59dd24a8" providerId="ADAL" clId="{68B9454E-CF57-429D-89DE-65ACE0915E9D}" dt="2021-06-23T00:41:45.065" v="167" actId="313"/>
          <ac:spMkLst>
            <pc:docMk/>
            <pc:sldMk cId="0" sldId="289"/>
            <ac:spMk id="17410" creationId="{00000000-0000-0000-0000-000000000000}"/>
          </ac:spMkLst>
        </pc:spChg>
      </pc:sldChg>
      <pc:sldChg chg="modSp mod">
        <pc:chgData name="Tamara Mason" userId="d87ad11f-6f7e-4efe-a3f1-61dc59dd24a8" providerId="ADAL" clId="{68B9454E-CF57-429D-89DE-65ACE0915E9D}" dt="2021-06-23T00:44:14.685" v="186" actId="20577"/>
        <pc:sldMkLst>
          <pc:docMk/>
          <pc:sldMk cId="0" sldId="292"/>
        </pc:sldMkLst>
        <pc:spChg chg="mod">
          <ac:chgData name="Tamara Mason" userId="d87ad11f-6f7e-4efe-a3f1-61dc59dd24a8" providerId="ADAL" clId="{68B9454E-CF57-429D-89DE-65ACE0915E9D}" dt="2021-06-23T00:44:14.685" v="186" actId="20577"/>
          <ac:spMkLst>
            <pc:docMk/>
            <pc:sldMk cId="0" sldId="292"/>
            <ac:spMk id="20483" creationId="{00000000-0000-0000-0000-000000000000}"/>
          </ac:spMkLst>
        </pc:spChg>
      </pc:sldChg>
      <pc:sldChg chg="modSp mod">
        <pc:chgData name="Tamara Mason" userId="d87ad11f-6f7e-4efe-a3f1-61dc59dd24a8" providerId="ADAL" clId="{68B9454E-CF57-429D-89DE-65ACE0915E9D}" dt="2021-06-23T00:45:12.389" v="201" actId="20577"/>
        <pc:sldMkLst>
          <pc:docMk/>
          <pc:sldMk cId="0" sldId="293"/>
        </pc:sldMkLst>
        <pc:spChg chg="mod">
          <ac:chgData name="Tamara Mason" userId="d87ad11f-6f7e-4efe-a3f1-61dc59dd24a8" providerId="ADAL" clId="{68B9454E-CF57-429D-89DE-65ACE0915E9D}" dt="2021-06-23T00:45:12.389" v="201" actId="20577"/>
          <ac:spMkLst>
            <pc:docMk/>
            <pc:sldMk cId="0" sldId="293"/>
            <ac:spMk id="20483" creationId="{00000000-0000-0000-0000-000000000000}"/>
          </ac:spMkLst>
        </pc:spChg>
      </pc:sldChg>
      <pc:sldChg chg="modSp mod">
        <pc:chgData name="Tamara Mason" userId="d87ad11f-6f7e-4efe-a3f1-61dc59dd24a8" providerId="ADAL" clId="{68B9454E-CF57-429D-89DE-65ACE0915E9D}" dt="2021-06-23T00:39:42.473" v="105" actId="113"/>
        <pc:sldMkLst>
          <pc:docMk/>
          <pc:sldMk cId="0" sldId="295"/>
        </pc:sldMkLst>
        <pc:spChg chg="mod">
          <ac:chgData name="Tamara Mason" userId="d87ad11f-6f7e-4efe-a3f1-61dc59dd24a8" providerId="ADAL" clId="{68B9454E-CF57-429D-89DE-65ACE0915E9D}" dt="2021-06-23T00:39:42.473" v="105" actId="113"/>
          <ac:spMkLst>
            <pc:docMk/>
            <pc:sldMk cId="0" sldId="295"/>
            <ac:spMk id="14339" creationId="{00000000-0000-0000-0000-000000000000}"/>
          </ac:spMkLst>
        </pc:spChg>
      </pc:sldChg>
      <pc:sldChg chg="modSp mod">
        <pc:chgData name="Tamara Mason" userId="d87ad11f-6f7e-4efe-a3f1-61dc59dd24a8" providerId="ADAL" clId="{68B9454E-CF57-429D-89DE-65ACE0915E9D}" dt="2021-06-23T00:41:03.047" v="161" actId="20577"/>
        <pc:sldMkLst>
          <pc:docMk/>
          <pc:sldMk cId="0" sldId="296"/>
        </pc:sldMkLst>
        <pc:spChg chg="mod">
          <ac:chgData name="Tamara Mason" userId="d87ad11f-6f7e-4efe-a3f1-61dc59dd24a8" providerId="ADAL" clId="{68B9454E-CF57-429D-89DE-65ACE0915E9D}" dt="2021-06-23T00:41:03.047" v="161" actId="20577"/>
          <ac:spMkLst>
            <pc:docMk/>
            <pc:sldMk cId="0" sldId="296"/>
            <ac:spMk id="15363" creationId="{00000000-0000-0000-0000-000000000000}"/>
          </ac:spMkLst>
        </pc:spChg>
      </pc:sldChg>
      <pc:sldChg chg="modSp mod">
        <pc:chgData name="Tamara Mason" userId="d87ad11f-6f7e-4efe-a3f1-61dc59dd24a8" providerId="ADAL" clId="{68B9454E-CF57-429D-89DE-65ACE0915E9D}" dt="2021-06-23T00:46:30.640" v="225" actId="20577"/>
        <pc:sldMkLst>
          <pc:docMk/>
          <pc:sldMk cId="0" sldId="298"/>
        </pc:sldMkLst>
        <pc:spChg chg="mod">
          <ac:chgData name="Tamara Mason" userId="d87ad11f-6f7e-4efe-a3f1-61dc59dd24a8" providerId="ADAL" clId="{68B9454E-CF57-429D-89DE-65ACE0915E9D}" dt="2021-06-23T00:46:30.640" v="225" actId="20577"/>
          <ac:spMkLst>
            <pc:docMk/>
            <pc:sldMk cId="0" sldId="298"/>
            <ac:spMk id="6" creationId="{00000000-0000-0000-0000-000000000000}"/>
          </ac:spMkLst>
        </pc:spChg>
      </pc:sldChg>
      <pc:sldChg chg="modSp mod">
        <pc:chgData name="Tamara Mason" userId="d87ad11f-6f7e-4efe-a3f1-61dc59dd24a8" providerId="ADAL" clId="{68B9454E-CF57-429D-89DE-65ACE0915E9D}" dt="2021-06-23T00:47:20.227" v="226" actId="20577"/>
        <pc:sldMkLst>
          <pc:docMk/>
          <pc:sldMk cId="0" sldId="300"/>
        </pc:sldMkLst>
        <pc:spChg chg="mod">
          <ac:chgData name="Tamara Mason" userId="d87ad11f-6f7e-4efe-a3f1-61dc59dd24a8" providerId="ADAL" clId="{68B9454E-CF57-429D-89DE-65ACE0915E9D}" dt="2021-06-23T00:47:20.227" v="226" actId="20577"/>
          <ac:spMkLst>
            <pc:docMk/>
            <pc:sldMk cId="0" sldId="300"/>
            <ac:spMk id="2" creationId="{00000000-0000-0000-0000-000000000000}"/>
          </ac:spMkLst>
        </pc:spChg>
      </pc:sldChg>
      <pc:sldChg chg="modSp mod">
        <pc:chgData name="Tamara Mason" userId="d87ad11f-6f7e-4efe-a3f1-61dc59dd24a8" providerId="ADAL" clId="{68B9454E-CF57-429D-89DE-65ACE0915E9D}" dt="2021-06-23T00:49:21.965" v="308" actId="20577"/>
        <pc:sldMkLst>
          <pc:docMk/>
          <pc:sldMk cId="0" sldId="301"/>
        </pc:sldMkLst>
        <pc:spChg chg="mod">
          <ac:chgData name="Tamara Mason" userId="d87ad11f-6f7e-4efe-a3f1-61dc59dd24a8" providerId="ADAL" clId="{68B9454E-CF57-429D-89DE-65ACE0915E9D}" dt="2021-06-23T00:49:21.965" v="308" actId="20577"/>
          <ac:spMkLst>
            <pc:docMk/>
            <pc:sldMk cId="0" sldId="301"/>
            <ac:spMk id="3" creationId="{00000000-0000-0000-0000-000000000000}"/>
          </ac:spMkLst>
        </pc:spChg>
      </pc:sldChg>
      <pc:sldChg chg="modSp mod">
        <pc:chgData name="Tamara Mason" userId="d87ad11f-6f7e-4efe-a3f1-61dc59dd24a8" providerId="ADAL" clId="{68B9454E-CF57-429D-89DE-65ACE0915E9D}" dt="2021-06-23T00:56:56.338" v="625" actId="255"/>
        <pc:sldMkLst>
          <pc:docMk/>
          <pc:sldMk cId="0" sldId="302"/>
        </pc:sldMkLst>
        <pc:spChg chg="mod">
          <ac:chgData name="Tamara Mason" userId="d87ad11f-6f7e-4efe-a3f1-61dc59dd24a8" providerId="ADAL" clId="{68B9454E-CF57-429D-89DE-65ACE0915E9D}" dt="2021-06-23T00:56:56.338" v="625" actId="255"/>
          <ac:spMkLst>
            <pc:docMk/>
            <pc:sldMk cId="0" sldId="302"/>
            <ac:spMk id="2" creationId="{00000000-0000-0000-0000-000000000000}"/>
          </ac:spMkLst>
        </pc:spChg>
      </pc:sldChg>
      <pc:sldChg chg="modSp mod">
        <pc:chgData name="Tamara Mason" userId="d87ad11f-6f7e-4efe-a3f1-61dc59dd24a8" providerId="ADAL" clId="{68B9454E-CF57-429D-89DE-65ACE0915E9D}" dt="2021-06-23T01:05:55.957" v="1111" actId="20577"/>
        <pc:sldMkLst>
          <pc:docMk/>
          <pc:sldMk cId="0" sldId="303"/>
        </pc:sldMkLst>
        <pc:spChg chg="mod">
          <ac:chgData name="Tamara Mason" userId="d87ad11f-6f7e-4efe-a3f1-61dc59dd24a8" providerId="ADAL" clId="{68B9454E-CF57-429D-89DE-65ACE0915E9D}" dt="2021-06-23T01:05:55.957" v="1111" actId="20577"/>
          <ac:spMkLst>
            <pc:docMk/>
            <pc:sldMk cId="0" sldId="303"/>
            <ac:spMk id="2" creationId="{00000000-0000-0000-0000-000000000000}"/>
          </ac:spMkLst>
        </pc:spChg>
      </pc:sldChg>
      <pc:sldChg chg="modSp mod">
        <pc:chgData name="Tamara Mason" userId="d87ad11f-6f7e-4efe-a3f1-61dc59dd24a8" providerId="ADAL" clId="{68B9454E-CF57-429D-89DE-65ACE0915E9D}" dt="2021-06-23T00:38:36.102" v="49" actId="20577"/>
        <pc:sldMkLst>
          <pc:docMk/>
          <pc:sldMk cId="0" sldId="304"/>
        </pc:sldMkLst>
        <pc:spChg chg="mod">
          <ac:chgData name="Tamara Mason" userId="d87ad11f-6f7e-4efe-a3f1-61dc59dd24a8" providerId="ADAL" clId="{68B9454E-CF57-429D-89DE-65ACE0915E9D}" dt="2021-06-23T00:38:36.102" v="49" actId="20577"/>
          <ac:spMkLst>
            <pc:docMk/>
            <pc:sldMk cId="0" sldId="304"/>
            <ac:spMk id="13315" creationId="{00000000-0000-0000-0000-000000000000}"/>
          </ac:spMkLst>
        </pc:spChg>
      </pc:sldChg>
      <pc:sldChg chg="modSp mod">
        <pc:chgData name="Tamara Mason" userId="d87ad11f-6f7e-4efe-a3f1-61dc59dd24a8" providerId="ADAL" clId="{68B9454E-CF57-429D-89DE-65ACE0915E9D}" dt="2021-06-23T00:45:51.843" v="206" actId="20577"/>
        <pc:sldMkLst>
          <pc:docMk/>
          <pc:sldMk cId="0" sldId="305"/>
        </pc:sldMkLst>
        <pc:spChg chg="mod">
          <ac:chgData name="Tamara Mason" userId="d87ad11f-6f7e-4efe-a3f1-61dc59dd24a8" providerId="ADAL" clId="{68B9454E-CF57-429D-89DE-65ACE0915E9D}" dt="2021-06-23T00:45:51.843" v="206" actId="20577"/>
          <ac:spMkLst>
            <pc:docMk/>
            <pc:sldMk cId="0" sldId="305"/>
            <ac:spMk id="3" creationId="{00000000-0000-0000-0000-000000000000}"/>
          </ac:spMkLst>
        </pc:spChg>
      </pc:sldChg>
      <pc:sldChg chg="modSp mod">
        <pc:chgData name="Tamara Mason" userId="d87ad11f-6f7e-4efe-a3f1-61dc59dd24a8" providerId="ADAL" clId="{68B9454E-CF57-429D-89DE-65ACE0915E9D}" dt="2021-06-23T01:02:12.283" v="898" actId="113"/>
        <pc:sldMkLst>
          <pc:docMk/>
          <pc:sldMk cId="0" sldId="306"/>
        </pc:sldMkLst>
        <pc:spChg chg="mod">
          <ac:chgData name="Tamara Mason" userId="d87ad11f-6f7e-4efe-a3f1-61dc59dd24a8" providerId="ADAL" clId="{68B9454E-CF57-429D-89DE-65ACE0915E9D}" dt="2021-06-23T01:02:12.283" v="898" actId="113"/>
          <ac:spMkLst>
            <pc:docMk/>
            <pc:sldMk cId="0" sldId="306"/>
            <ac:spMk id="3" creationId="{00000000-0000-0000-0000-000000000000}"/>
          </ac:spMkLst>
        </pc:spChg>
      </pc:sldChg>
      <pc:sldChg chg="add">
        <pc:chgData name="Tamara Mason" userId="d87ad11f-6f7e-4efe-a3f1-61dc59dd24a8" providerId="ADAL" clId="{68B9454E-CF57-429D-89DE-65ACE0915E9D}" dt="2021-06-23T01:08:05.972" v="1113"/>
        <pc:sldMkLst>
          <pc:docMk/>
          <pc:sldMk cId="2664348380" sldId="308"/>
        </pc:sldMkLst>
      </pc:sldChg>
      <pc:sldChg chg="add ord">
        <pc:chgData name="Tamara Mason" userId="d87ad11f-6f7e-4efe-a3f1-61dc59dd24a8" providerId="ADAL" clId="{68B9454E-CF57-429D-89DE-65ACE0915E9D}" dt="2021-06-23T01:08:20.004" v="1117"/>
        <pc:sldMkLst>
          <pc:docMk/>
          <pc:sldMk cId="542234952" sldId="30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smtClean="0"/>
            </a:lvl1pPr>
          </a:lstStyle>
          <a:p>
            <a:pPr>
              <a:defRPr/>
            </a:pPr>
            <a:fld id="{430F3040-B654-4585-B369-C5566F86AD1E}" type="datetimeFigureOut">
              <a:rPr lang="en-US"/>
              <a:pPr>
                <a:defRPr/>
              </a:pPr>
              <a:t>7/20/2021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smtClean="0"/>
            </a:lvl1pPr>
          </a:lstStyle>
          <a:p>
            <a:pPr>
              <a:defRPr/>
            </a:pPr>
            <a:fld id="{468EBCE6-DF66-46A3-B024-793F4F09F366}" type="slidenum">
              <a:rPr lang="en-US"/>
              <a:pPr>
                <a:defRPr/>
              </a:pPr>
              <a:t>‹#›</a:t>
            </a:fld>
            <a:endParaRPr lang="en-US"/>
          </a:p>
        </p:txBody>
      </p:sp>
    </p:spTree>
    <p:extLst>
      <p:ext uri="{BB962C8B-B14F-4D97-AF65-F5344CB8AC3E}">
        <p14:creationId xmlns:p14="http://schemas.microsoft.com/office/powerpoint/2010/main" val="297043414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EBAF43F-9EAF-44E9-ABB9-CCEA8724B5A5}" type="slidenum">
              <a:rPr lang="en-US" altLang="en-US"/>
              <a:pPr/>
              <a:t>20</a:t>
            </a:fld>
            <a:endParaRPr lang="en-US" altLang="en-US"/>
          </a:p>
        </p:txBody>
      </p:sp>
    </p:spTree>
    <p:extLst>
      <p:ext uri="{BB962C8B-B14F-4D97-AF65-F5344CB8AC3E}">
        <p14:creationId xmlns:p14="http://schemas.microsoft.com/office/powerpoint/2010/main" val="39977031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591AB50-6BF6-4B88-82B9-93BBA707BA4F}" type="slidenum">
              <a:rPr lang="en-US" altLang="en-US" smtClean="0"/>
              <a:pPr/>
              <a:t>24</a:t>
            </a:fld>
            <a:endParaRPr lang="en-US" altLang="en-US"/>
          </a:p>
        </p:txBody>
      </p:sp>
    </p:spTree>
    <p:extLst>
      <p:ext uri="{BB962C8B-B14F-4D97-AF65-F5344CB8AC3E}">
        <p14:creationId xmlns:p14="http://schemas.microsoft.com/office/powerpoint/2010/main" val="3497508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p:txBody>
          <a:bodyPr/>
          <a:lstStyle/>
          <a:p>
            <a:pPr>
              <a:defRPr/>
            </a:pPr>
            <a:fld id="{07B2AC53-41CC-4CCD-94E7-D2BE72D8B8E6}" type="slidenum">
              <a:rPr lang="en-US" smtClean="0"/>
              <a:pPr>
                <a:defRPr/>
              </a:pPr>
              <a:t>25</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821481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p:txBody>
          <a:bodyPr/>
          <a:lstStyle/>
          <a:p>
            <a:pPr>
              <a:defRPr/>
            </a:pPr>
            <a:fld id="{89363376-108B-47B5-906B-C964239447CF}" type="slidenum">
              <a:rPr lang="en-US" smtClean="0"/>
              <a:pPr>
                <a:defRPr/>
              </a:pPr>
              <a:t>26</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021564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endParaRPr lang="en-US" altLang="en-US"/>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ltLang="en-US"/>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53C553C8-7E2D-4275-AEED-4D302A92B9CB}" type="slidenum">
              <a:rPr lang="en-US" altLang="en-US"/>
              <a:pPr>
                <a:defRPr/>
              </a:pPr>
              <a:t>‹#›</a:t>
            </a:fld>
            <a:endParaRPr lang="en-US" altLang="en-US"/>
          </a:p>
        </p:txBody>
      </p:sp>
    </p:spTree>
    <p:extLst>
      <p:ext uri="{BB962C8B-B14F-4D97-AF65-F5344CB8AC3E}">
        <p14:creationId xmlns:p14="http://schemas.microsoft.com/office/powerpoint/2010/main" val="4173612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endParaRPr lang="en-US" altLang="en-US"/>
          </a:p>
        </p:txBody>
      </p:sp>
      <p:sp>
        <p:nvSpPr>
          <p:cNvPr id="5" name="Footer Placeholder 2"/>
          <p:cNvSpPr>
            <a:spLocks noGrp="1"/>
          </p:cNvSpPr>
          <p:nvPr>
            <p:ph type="ftr" sz="quarter" idx="11"/>
          </p:nvPr>
        </p:nvSpPr>
        <p:spPr/>
        <p:txBody>
          <a:bodyPr/>
          <a:lstStyle>
            <a:lvl1pPr>
              <a:defRPr/>
            </a:lvl1pPr>
          </a:lstStyle>
          <a:p>
            <a:pPr>
              <a:defRPr/>
            </a:pPr>
            <a:endParaRPr lang="en-US" altLang="en-US"/>
          </a:p>
        </p:txBody>
      </p:sp>
      <p:sp>
        <p:nvSpPr>
          <p:cNvPr id="6" name="Slide Number Placeholder 22"/>
          <p:cNvSpPr>
            <a:spLocks noGrp="1"/>
          </p:cNvSpPr>
          <p:nvPr>
            <p:ph type="sldNum" sz="quarter" idx="12"/>
          </p:nvPr>
        </p:nvSpPr>
        <p:spPr/>
        <p:txBody>
          <a:bodyPr/>
          <a:lstStyle>
            <a:lvl1pPr>
              <a:defRPr/>
            </a:lvl1pPr>
          </a:lstStyle>
          <a:p>
            <a:pPr>
              <a:defRPr/>
            </a:pPr>
            <a:fld id="{45A4DD70-5806-4673-B5BE-FCDF7F1A46D2}" type="slidenum">
              <a:rPr lang="en-US" altLang="en-US"/>
              <a:pPr>
                <a:defRPr/>
              </a:pPr>
              <a:t>‹#›</a:t>
            </a:fld>
            <a:endParaRPr lang="en-US" altLang="en-US"/>
          </a:p>
        </p:txBody>
      </p:sp>
    </p:spTree>
    <p:extLst>
      <p:ext uri="{BB962C8B-B14F-4D97-AF65-F5344CB8AC3E}">
        <p14:creationId xmlns:p14="http://schemas.microsoft.com/office/powerpoint/2010/main" val="2937348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endParaRPr lang="en-US" altLang="en-US"/>
          </a:p>
        </p:txBody>
      </p:sp>
      <p:sp>
        <p:nvSpPr>
          <p:cNvPr id="5" name="Footer Placeholder 2"/>
          <p:cNvSpPr>
            <a:spLocks noGrp="1"/>
          </p:cNvSpPr>
          <p:nvPr>
            <p:ph type="ftr" sz="quarter" idx="11"/>
          </p:nvPr>
        </p:nvSpPr>
        <p:spPr/>
        <p:txBody>
          <a:bodyPr/>
          <a:lstStyle>
            <a:lvl1pPr>
              <a:defRPr/>
            </a:lvl1pPr>
          </a:lstStyle>
          <a:p>
            <a:pPr>
              <a:defRPr/>
            </a:pPr>
            <a:endParaRPr lang="en-US" altLang="en-US"/>
          </a:p>
        </p:txBody>
      </p:sp>
      <p:sp>
        <p:nvSpPr>
          <p:cNvPr id="6" name="Slide Number Placeholder 22"/>
          <p:cNvSpPr>
            <a:spLocks noGrp="1"/>
          </p:cNvSpPr>
          <p:nvPr>
            <p:ph type="sldNum" sz="quarter" idx="12"/>
          </p:nvPr>
        </p:nvSpPr>
        <p:spPr/>
        <p:txBody>
          <a:bodyPr/>
          <a:lstStyle>
            <a:lvl1pPr>
              <a:defRPr/>
            </a:lvl1pPr>
          </a:lstStyle>
          <a:p>
            <a:pPr>
              <a:defRPr/>
            </a:pPr>
            <a:fld id="{C6145341-37A4-41B5-A450-D4308D003F23}" type="slidenum">
              <a:rPr lang="en-US" altLang="en-US"/>
              <a:pPr>
                <a:defRPr/>
              </a:pPr>
              <a:t>‹#›</a:t>
            </a:fld>
            <a:endParaRPr lang="en-US" altLang="en-US"/>
          </a:p>
        </p:txBody>
      </p:sp>
    </p:spTree>
    <p:extLst>
      <p:ext uri="{BB962C8B-B14F-4D97-AF65-F5344CB8AC3E}">
        <p14:creationId xmlns:p14="http://schemas.microsoft.com/office/powerpoint/2010/main" val="1611341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p:cNvSpPr>
            <a:spLocks noGrp="1"/>
          </p:cNvSpPr>
          <p:nvPr>
            <p:ph type="dt" sz="half" idx="10"/>
          </p:nvPr>
        </p:nvSpPr>
        <p:spPr/>
        <p:txBody>
          <a:bodyPr rtlCol="0"/>
          <a:lstStyle>
            <a:lvl1pPr>
              <a:defRPr/>
            </a:lvl1pPr>
          </a:lstStyle>
          <a:p>
            <a:pPr>
              <a:defRPr/>
            </a:pPr>
            <a:endParaRPr lang="en-US" altLang="en-US"/>
          </a:p>
        </p:txBody>
      </p:sp>
      <p:sp>
        <p:nvSpPr>
          <p:cNvPr id="5" name="Slide Number Placeholder 8"/>
          <p:cNvSpPr>
            <a:spLocks noGrp="1"/>
          </p:cNvSpPr>
          <p:nvPr>
            <p:ph type="sldNum" sz="quarter" idx="11"/>
          </p:nvPr>
        </p:nvSpPr>
        <p:spPr/>
        <p:txBody>
          <a:bodyPr/>
          <a:lstStyle>
            <a:lvl1pPr>
              <a:defRPr/>
            </a:lvl1pPr>
          </a:lstStyle>
          <a:p>
            <a:pPr>
              <a:defRPr/>
            </a:pPr>
            <a:fld id="{6D8CB249-9FEF-47CB-9ED5-59051AAA8325}" type="slidenum">
              <a:rPr lang="en-US" altLang="en-US"/>
              <a:pPr>
                <a:defRPr/>
              </a:pPr>
              <a:t>‹#›</a:t>
            </a:fld>
            <a:endParaRPr lang="en-US" altLang="en-US"/>
          </a:p>
        </p:txBody>
      </p:sp>
      <p:sp>
        <p:nvSpPr>
          <p:cNvPr id="6" name="Footer Placeholder 9"/>
          <p:cNvSpPr>
            <a:spLocks noGrp="1"/>
          </p:cNvSpPr>
          <p:nvPr>
            <p:ph type="ftr" sz="quarter" idx="12"/>
          </p:nvPr>
        </p:nvSpPr>
        <p:spPr/>
        <p:txBody>
          <a:bodyPr rtlCol="0"/>
          <a:lstStyle>
            <a:lvl1pPr>
              <a:defRPr/>
            </a:lvl1pPr>
          </a:lstStyle>
          <a:p>
            <a:pPr>
              <a:defRPr/>
            </a:pPr>
            <a:endParaRPr lang="en-US" altLang="en-US"/>
          </a:p>
        </p:txBody>
      </p:sp>
    </p:spTree>
    <p:extLst>
      <p:ext uri="{BB962C8B-B14F-4D97-AF65-F5344CB8AC3E}">
        <p14:creationId xmlns:p14="http://schemas.microsoft.com/office/powerpoint/2010/main" val="3308367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a:t>Click to edit Master title style</a:t>
            </a:r>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endParaRPr lang="en-US" altLang="en-US"/>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ltLang="en-US"/>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F775E0F2-2421-409A-B67C-79C913D4E13C}" type="slidenum">
              <a:rPr lang="en-US" altLang="en-US"/>
              <a:pPr>
                <a:defRPr/>
              </a:pPr>
              <a:t>‹#›</a:t>
            </a:fld>
            <a:endParaRPr lang="en-US" altLang="en-US"/>
          </a:p>
        </p:txBody>
      </p:sp>
    </p:spTree>
    <p:extLst>
      <p:ext uri="{BB962C8B-B14F-4D97-AF65-F5344CB8AC3E}">
        <p14:creationId xmlns:p14="http://schemas.microsoft.com/office/powerpoint/2010/main" val="7984080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457200"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270248"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endParaRPr lang="en-US" altLang="en-US"/>
          </a:p>
        </p:txBody>
      </p:sp>
      <p:sp>
        <p:nvSpPr>
          <p:cNvPr id="6" name="Footer Placeholder 2"/>
          <p:cNvSpPr>
            <a:spLocks noGrp="1"/>
          </p:cNvSpPr>
          <p:nvPr>
            <p:ph type="ftr" sz="quarter" idx="11"/>
          </p:nvPr>
        </p:nvSpPr>
        <p:spPr/>
        <p:txBody>
          <a:bodyPr/>
          <a:lstStyle>
            <a:lvl1pPr>
              <a:defRPr/>
            </a:lvl1pPr>
          </a:lstStyle>
          <a:p>
            <a:pPr>
              <a:defRPr/>
            </a:pPr>
            <a:endParaRPr lang="en-US" altLang="en-US"/>
          </a:p>
        </p:txBody>
      </p:sp>
      <p:sp>
        <p:nvSpPr>
          <p:cNvPr id="7" name="Slide Number Placeholder 22"/>
          <p:cNvSpPr>
            <a:spLocks noGrp="1"/>
          </p:cNvSpPr>
          <p:nvPr>
            <p:ph type="sldNum" sz="quarter" idx="12"/>
          </p:nvPr>
        </p:nvSpPr>
        <p:spPr/>
        <p:txBody>
          <a:bodyPr/>
          <a:lstStyle>
            <a:lvl1pPr>
              <a:defRPr/>
            </a:lvl1pPr>
          </a:lstStyle>
          <a:p>
            <a:pPr>
              <a:defRPr/>
            </a:pPr>
            <a:fld id="{2D6B486F-BD6D-47AF-A88B-4FF9C6312680}" type="slidenum">
              <a:rPr lang="en-US" altLang="en-US"/>
              <a:pPr>
                <a:defRPr/>
              </a:pPr>
              <a:t>‹#›</a:t>
            </a:fld>
            <a:endParaRPr lang="en-US" altLang="en-US"/>
          </a:p>
        </p:txBody>
      </p:sp>
    </p:spTree>
    <p:extLst>
      <p:ext uri="{BB962C8B-B14F-4D97-AF65-F5344CB8AC3E}">
        <p14:creationId xmlns:p14="http://schemas.microsoft.com/office/powerpoint/2010/main" val="1724517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457200"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371975"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7" name="Date Placeholder 13"/>
          <p:cNvSpPr>
            <a:spLocks noGrp="1"/>
          </p:cNvSpPr>
          <p:nvPr>
            <p:ph type="dt" sz="half" idx="10"/>
          </p:nvPr>
        </p:nvSpPr>
        <p:spPr/>
        <p:txBody>
          <a:bodyPr/>
          <a:lstStyle>
            <a:lvl1pPr>
              <a:defRPr/>
            </a:lvl1pPr>
          </a:lstStyle>
          <a:p>
            <a:pPr>
              <a:defRPr/>
            </a:pPr>
            <a:endParaRPr lang="en-US" altLang="en-US"/>
          </a:p>
        </p:txBody>
      </p:sp>
      <p:sp>
        <p:nvSpPr>
          <p:cNvPr id="8" name="Footer Placeholder 2"/>
          <p:cNvSpPr>
            <a:spLocks noGrp="1"/>
          </p:cNvSpPr>
          <p:nvPr>
            <p:ph type="ftr" sz="quarter" idx="11"/>
          </p:nvPr>
        </p:nvSpPr>
        <p:spPr/>
        <p:txBody>
          <a:bodyPr/>
          <a:lstStyle>
            <a:lvl1pPr>
              <a:defRPr/>
            </a:lvl1pPr>
          </a:lstStyle>
          <a:p>
            <a:pPr>
              <a:defRPr/>
            </a:pPr>
            <a:endParaRPr lang="en-US" altLang="en-US"/>
          </a:p>
        </p:txBody>
      </p:sp>
      <p:sp>
        <p:nvSpPr>
          <p:cNvPr id="9" name="Slide Number Placeholder 22"/>
          <p:cNvSpPr>
            <a:spLocks noGrp="1"/>
          </p:cNvSpPr>
          <p:nvPr>
            <p:ph type="sldNum" sz="quarter" idx="12"/>
          </p:nvPr>
        </p:nvSpPr>
        <p:spPr/>
        <p:txBody>
          <a:bodyPr/>
          <a:lstStyle>
            <a:lvl1pPr>
              <a:defRPr/>
            </a:lvl1pPr>
          </a:lstStyle>
          <a:p>
            <a:pPr>
              <a:defRPr/>
            </a:pPr>
            <a:fld id="{C06BA9EB-A3FA-45A5-92BD-14C3A7793F3E}" type="slidenum">
              <a:rPr lang="en-US" altLang="en-US"/>
              <a:pPr>
                <a:defRPr/>
              </a:pPr>
              <a:t>‹#›</a:t>
            </a:fld>
            <a:endParaRPr lang="en-US" altLang="en-US"/>
          </a:p>
        </p:txBody>
      </p:sp>
    </p:spTree>
    <p:extLst>
      <p:ext uri="{BB962C8B-B14F-4D97-AF65-F5344CB8AC3E}">
        <p14:creationId xmlns:p14="http://schemas.microsoft.com/office/powerpoint/2010/main" val="3288219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5"/>
          <p:cNvSpPr>
            <a:spLocks noGrp="1"/>
          </p:cNvSpPr>
          <p:nvPr>
            <p:ph type="dt" sz="half" idx="10"/>
          </p:nvPr>
        </p:nvSpPr>
        <p:spPr/>
        <p:txBody>
          <a:bodyPr rtlCol="0"/>
          <a:lstStyle>
            <a:lvl1pPr>
              <a:defRPr/>
            </a:lvl1pPr>
          </a:lstStyle>
          <a:p>
            <a:pPr>
              <a:defRPr/>
            </a:pPr>
            <a:endParaRPr lang="en-US" altLang="en-US"/>
          </a:p>
        </p:txBody>
      </p:sp>
      <p:sp>
        <p:nvSpPr>
          <p:cNvPr id="4" name="Slide Number Placeholder 6"/>
          <p:cNvSpPr>
            <a:spLocks noGrp="1"/>
          </p:cNvSpPr>
          <p:nvPr>
            <p:ph type="sldNum" sz="quarter" idx="11"/>
          </p:nvPr>
        </p:nvSpPr>
        <p:spPr/>
        <p:txBody>
          <a:bodyPr/>
          <a:lstStyle>
            <a:lvl1pPr>
              <a:defRPr/>
            </a:lvl1pPr>
          </a:lstStyle>
          <a:p>
            <a:pPr>
              <a:defRPr/>
            </a:pPr>
            <a:fld id="{D1403631-E511-4CF4-A81D-4FFDB4395E62}" type="slidenum">
              <a:rPr lang="en-US" altLang="en-US"/>
              <a:pPr>
                <a:defRPr/>
              </a:pPr>
              <a:t>‹#›</a:t>
            </a:fld>
            <a:endParaRPr lang="en-US" altLang="en-US"/>
          </a:p>
        </p:txBody>
      </p:sp>
      <p:sp>
        <p:nvSpPr>
          <p:cNvPr id="5" name="Footer Placeholder 7"/>
          <p:cNvSpPr>
            <a:spLocks noGrp="1"/>
          </p:cNvSpPr>
          <p:nvPr>
            <p:ph type="ftr" sz="quarter" idx="12"/>
          </p:nvPr>
        </p:nvSpPr>
        <p:spPr/>
        <p:txBody>
          <a:bodyPr rtlCol="0"/>
          <a:lstStyle>
            <a:lvl1pPr>
              <a:defRPr/>
            </a:lvl1pPr>
          </a:lstStyle>
          <a:p>
            <a:pPr>
              <a:defRPr/>
            </a:pPr>
            <a:endParaRPr lang="en-US" altLang="en-US"/>
          </a:p>
        </p:txBody>
      </p:sp>
    </p:spTree>
    <p:extLst>
      <p:ext uri="{BB962C8B-B14F-4D97-AF65-F5344CB8AC3E}">
        <p14:creationId xmlns:p14="http://schemas.microsoft.com/office/powerpoint/2010/main" val="836903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altLang="en-US"/>
          </a:p>
        </p:txBody>
      </p:sp>
      <p:sp>
        <p:nvSpPr>
          <p:cNvPr id="3" name="Footer Placeholder 2"/>
          <p:cNvSpPr>
            <a:spLocks noGrp="1"/>
          </p:cNvSpPr>
          <p:nvPr>
            <p:ph type="ftr" sz="quarter" idx="11"/>
          </p:nvPr>
        </p:nvSpPr>
        <p:spPr/>
        <p:txBody>
          <a:bodyPr/>
          <a:lstStyle>
            <a:lvl1pPr>
              <a:defRPr/>
            </a:lvl1pPr>
          </a:lstStyle>
          <a:p>
            <a:pPr>
              <a:defRPr/>
            </a:pPr>
            <a:endParaRPr lang="en-US" altLang="en-US"/>
          </a:p>
        </p:txBody>
      </p:sp>
      <p:sp>
        <p:nvSpPr>
          <p:cNvPr id="4" name="Slide Number Placeholder 22"/>
          <p:cNvSpPr>
            <a:spLocks noGrp="1"/>
          </p:cNvSpPr>
          <p:nvPr>
            <p:ph type="sldNum" sz="quarter" idx="12"/>
          </p:nvPr>
        </p:nvSpPr>
        <p:spPr/>
        <p:txBody>
          <a:bodyPr/>
          <a:lstStyle>
            <a:lvl1pPr>
              <a:defRPr/>
            </a:lvl1pPr>
          </a:lstStyle>
          <a:p>
            <a:pPr>
              <a:defRPr/>
            </a:pPr>
            <a:fld id="{140D3D13-DB53-4DD8-ADA8-4D6D622B2CE8}" type="slidenum">
              <a:rPr lang="en-US" altLang="en-US"/>
              <a:pPr>
                <a:defRPr/>
              </a:pPr>
              <a:t>‹#›</a:t>
            </a:fld>
            <a:endParaRPr lang="en-US" altLang="en-US"/>
          </a:p>
        </p:txBody>
      </p:sp>
    </p:spTree>
    <p:extLst>
      <p:ext uri="{BB962C8B-B14F-4D97-AF65-F5344CB8AC3E}">
        <p14:creationId xmlns:p14="http://schemas.microsoft.com/office/powerpoint/2010/main" val="1798846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cs typeface="+mn-cs"/>
            </a:endParaRPr>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cs typeface="+mn-cs"/>
            </a:endParaRPr>
          </a:p>
        </p:txBody>
      </p:sp>
      <p:sp>
        <p:nvSpPr>
          <p:cNvPr id="7" name="Straight Connector 16"/>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Straight Connector 17"/>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Straight Connector 19"/>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Date Placeholder 20"/>
          <p:cNvSpPr>
            <a:spLocks noGrp="1"/>
          </p:cNvSpPr>
          <p:nvPr>
            <p:ph type="dt" sz="half" idx="10"/>
          </p:nvPr>
        </p:nvSpPr>
        <p:spPr/>
        <p:txBody>
          <a:bodyPr rtlCol="0"/>
          <a:lstStyle>
            <a:lvl1pPr>
              <a:defRPr/>
            </a:lvl1pPr>
          </a:lstStyle>
          <a:p>
            <a:pPr>
              <a:defRPr/>
            </a:pPr>
            <a:endParaRPr lang="en-US" altLang="en-US"/>
          </a:p>
        </p:txBody>
      </p:sp>
      <p:sp>
        <p:nvSpPr>
          <p:cNvPr id="13" name="Slide Number Placeholder 21"/>
          <p:cNvSpPr>
            <a:spLocks noGrp="1"/>
          </p:cNvSpPr>
          <p:nvPr>
            <p:ph type="sldNum" sz="quarter" idx="11"/>
          </p:nvPr>
        </p:nvSpPr>
        <p:spPr/>
        <p:txBody>
          <a:bodyPr/>
          <a:lstStyle>
            <a:lvl1pPr>
              <a:defRPr/>
            </a:lvl1pPr>
          </a:lstStyle>
          <a:p>
            <a:pPr>
              <a:defRPr/>
            </a:pPr>
            <a:fld id="{5A213969-FE46-47B1-93A3-E61972D5ADE7}" type="slidenum">
              <a:rPr lang="en-US" altLang="en-US"/>
              <a:pPr>
                <a:defRPr/>
              </a:pPr>
              <a:t>‹#›</a:t>
            </a:fld>
            <a:endParaRPr lang="en-US" altLang="en-US"/>
          </a:p>
        </p:txBody>
      </p:sp>
      <p:sp>
        <p:nvSpPr>
          <p:cNvPr id="14" name="Footer Placeholder 22"/>
          <p:cNvSpPr>
            <a:spLocks noGrp="1"/>
          </p:cNvSpPr>
          <p:nvPr>
            <p:ph type="ftr" sz="quarter" idx="12"/>
          </p:nvPr>
        </p:nvSpPr>
        <p:spPr/>
        <p:txBody>
          <a:bodyPr rtlCol="0"/>
          <a:lstStyle>
            <a:lvl1pPr>
              <a:defRPr/>
            </a:lvl1pPr>
          </a:lstStyle>
          <a:p>
            <a:pPr>
              <a:defRPr/>
            </a:pPr>
            <a:endParaRPr lang="en-US" altLang="en-US"/>
          </a:p>
        </p:txBody>
      </p:sp>
    </p:spTree>
    <p:extLst>
      <p:ext uri="{BB962C8B-B14F-4D97-AF65-F5344CB8AC3E}">
        <p14:creationId xmlns:p14="http://schemas.microsoft.com/office/powerpoint/2010/main" val="2714075343"/>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Straight Connector 16"/>
          <p:cNvSpPr>
            <a:spLocks noChangeShapeType="1"/>
          </p:cNvSpPr>
          <p:nvPr/>
        </p:nvSpPr>
        <p:spPr bwMode="auto">
          <a:xfrm>
            <a:off x="8991600" y="0"/>
            <a:ext cx="0" cy="6858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Straight Connector 18"/>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cs typeface="+mn-cs"/>
            </a:endParaRPr>
          </a:p>
        </p:txBody>
      </p:sp>
      <p:sp>
        <p:nvSpPr>
          <p:cNvPr id="11" name="Straight Connector 20"/>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endParaRPr lang="en-US" altLang="en-US"/>
          </a:p>
        </p:txBody>
      </p:sp>
      <p:sp>
        <p:nvSpPr>
          <p:cNvPr id="13" name="Slide Number Placeholder 17"/>
          <p:cNvSpPr>
            <a:spLocks noGrp="1"/>
          </p:cNvSpPr>
          <p:nvPr>
            <p:ph type="sldNum" sz="quarter" idx="11"/>
          </p:nvPr>
        </p:nvSpPr>
        <p:spPr/>
        <p:txBody>
          <a:bodyPr/>
          <a:lstStyle>
            <a:lvl1pPr>
              <a:defRPr/>
            </a:lvl1pPr>
          </a:lstStyle>
          <a:p>
            <a:pPr>
              <a:defRPr/>
            </a:pPr>
            <a:fld id="{03D3ADF6-7878-420B-96AE-9B77436FFC07}" type="slidenum">
              <a:rPr lang="en-US" altLang="en-US"/>
              <a:pPr>
                <a:defRPr/>
              </a:pPr>
              <a:t>‹#›</a:t>
            </a:fld>
            <a:endParaRPr lang="en-US" altLang="en-US"/>
          </a:p>
        </p:txBody>
      </p:sp>
      <p:sp>
        <p:nvSpPr>
          <p:cNvPr id="14" name="Footer Placeholder 20"/>
          <p:cNvSpPr>
            <a:spLocks noGrp="1"/>
          </p:cNvSpPr>
          <p:nvPr>
            <p:ph type="ftr" sz="quarter" idx="12"/>
          </p:nvPr>
        </p:nvSpPr>
        <p:spPr/>
        <p:txBody>
          <a:bodyPr rtlCol="0"/>
          <a:lstStyle>
            <a:lvl1pPr>
              <a:defRPr/>
            </a:lvl1pPr>
          </a:lstStyle>
          <a:p>
            <a:pPr>
              <a:defRPr/>
            </a:pPr>
            <a:endParaRPr lang="en-US" altLang="en-US"/>
          </a:p>
        </p:txBody>
      </p:sp>
    </p:spTree>
    <p:extLst>
      <p:ext uri="{BB962C8B-B14F-4D97-AF65-F5344CB8AC3E}">
        <p14:creationId xmlns:p14="http://schemas.microsoft.com/office/powerpoint/2010/main" val="289237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cs typeface="+mn-cs"/>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a:t>Click to edit Master title style</a:t>
            </a:r>
          </a:p>
        </p:txBody>
      </p:sp>
      <p:sp>
        <p:nvSpPr>
          <p:cNvPr id="1028" name="Text Placeholder 12"/>
          <p:cNvSpPr>
            <a:spLocks noGrp="1"/>
          </p:cNvSpPr>
          <p:nvPr>
            <p:ph type="body" idx="1"/>
          </p:nvPr>
        </p:nvSpPr>
        <p:spPr bwMode="auto">
          <a:xfrm>
            <a:off x="457200" y="1600200"/>
            <a:ext cx="74676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cs typeface="+mn-cs"/>
              </a:defRPr>
            </a:lvl1pPr>
          </a:lstStyle>
          <a:p>
            <a:pPr>
              <a:defRPr/>
            </a:pPr>
            <a:endParaRPr lang="en-US" altLang="en-US"/>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cs typeface="+mn-cs"/>
              </a:defRPr>
            </a:lvl1pPr>
          </a:lstStyle>
          <a:p>
            <a:pPr>
              <a:defRPr/>
            </a:pPr>
            <a:endParaRPr lang="en-US" alt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032" name="Straight Connector 8"/>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34" name="Straight Connector 10"/>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400" b="1">
                <a:solidFill>
                  <a:srgbClr val="FFFFFF"/>
                </a:solidFill>
                <a:latin typeface="Franklin Gothic Book" panose="020B0503020102020204" pitchFamily="34" charset="0"/>
              </a:defRPr>
            </a:lvl1pPr>
          </a:lstStyle>
          <a:p>
            <a:pPr>
              <a:defRPr/>
            </a:pPr>
            <a:fld id="{434D5011-AFD6-4E0C-8099-04C38D209C0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0" r:id="rId4"/>
    <p:sldLayoutId id="2147483791" r:id="rId5"/>
    <p:sldLayoutId id="2147483798" r:id="rId6"/>
    <p:sldLayoutId id="2147483792" r:id="rId7"/>
    <p:sldLayoutId id="2147483799" r:id="rId8"/>
    <p:sldLayoutId id="2147483800" r:id="rId9"/>
    <p:sldLayoutId id="2147483793" r:id="rId10"/>
    <p:sldLayoutId id="2147483794" r:id="rId11"/>
  </p:sldLayoutIdLst>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Franklin Gothic Medium" pitchFamily="34" charset="0"/>
        </a:defRPr>
      </a:lvl2pPr>
      <a:lvl3pPr algn="l" rtl="0" eaLnBrk="0" fontAlgn="base" hangingPunct="0">
        <a:spcBef>
          <a:spcPct val="0"/>
        </a:spcBef>
        <a:spcAft>
          <a:spcPct val="0"/>
        </a:spcAft>
        <a:defRPr sz="3000">
          <a:solidFill>
            <a:schemeClr val="tx2"/>
          </a:solidFill>
          <a:latin typeface="Franklin Gothic Medium" pitchFamily="34" charset="0"/>
        </a:defRPr>
      </a:lvl3pPr>
      <a:lvl4pPr algn="l" rtl="0" eaLnBrk="0" fontAlgn="base" hangingPunct="0">
        <a:spcBef>
          <a:spcPct val="0"/>
        </a:spcBef>
        <a:spcAft>
          <a:spcPct val="0"/>
        </a:spcAft>
        <a:defRPr sz="3000">
          <a:solidFill>
            <a:schemeClr val="tx2"/>
          </a:solidFill>
          <a:latin typeface="Franklin Gothic Medium" pitchFamily="34" charset="0"/>
        </a:defRPr>
      </a:lvl4pPr>
      <a:lvl5pPr algn="l" rtl="0" eaLnBrk="0" fontAlgn="base" hangingPunct="0">
        <a:spcBef>
          <a:spcPct val="0"/>
        </a:spcBef>
        <a:spcAft>
          <a:spcPct val="0"/>
        </a:spcAft>
        <a:defRPr sz="3000">
          <a:solidFill>
            <a:schemeClr val="tx2"/>
          </a:solidFill>
          <a:latin typeface="Franklin Gothic Medium" pitchFamily="34" charset="0"/>
        </a:defRPr>
      </a:lvl5pPr>
      <a:lvl6pPr marL="457200" algn="l" rtl="0" eaLnBrk="1" fontAlgn="base" hangingPunct="1">
        <a:spcBef>
          <a:spcPct val="0"/>
        </a:spcBef>
        <a:spcAft>
          <a:spcPct val="0"/>
        </a:spcAft>
        <a:defRPr sz="3000">
          <a:solidFill>
            <a:schemeClr val="tx2"/>
          </a:solidFill>
          <a:latin typeface="Franklin Gothic Medium" pitchFamily="34" charset="0"/>
        </a:defRPr>
      </a:lvl6pPr>
      <a:lvl7pPr marL="914400" algn="l" rtl="0" eaLnBrk="1" fontAlgn="base" hangingPunct="1">
        <a:spcBef>
          <a:spcPct val="0"/>
        </a:spcBef>
        <a:spcAft>
          <a:spcPct val="0"/>
        </a:spcAft>
        <a:defRPr sz="3000">
          <a:solidFill>
            <a:schemeClr val="tx2"/>
          </a:solidFill>
          <a:latin typeface="Franklin Gothic Medium" pitchFamily="34" charset="0"/>
        </a:defRPr>
      </a:lvl7pPr>
      <a:lvl8pPr marL="1371600" algn="l" rtl="0" eaLnBrk="1" fontAlgn="base" hangingPunct="1">
        <a:spcBef>
          <a:spcPct val="0"/>
        </a:spcBef>
        <a:spcAft>
          <a:spcPct val="0"/>
        </a:spcAft>
        <a:defRPr sz="3000">
          <a:solidFill>
            <a:schemeClr val="tx2"/>
          </a:solidFill>
          <a:latin typeface="Franklin Gothic Medium" pitchFamily="34" charset="0"/>
        </a:defRPr>
      </a:lvl8pPr>
      <a:lvl9pPr marL="1828800" algn="l" rtl="0" eaLnBrk="1" fontAlgn="base" hangingPunct="1">
        <a:spcBef>
          <a:spcPct val="0"/>
        </a:spcBef>
        <a:spcAft>
          <a:spcPct val="0"/>
        </a:spcAft>
        <a:defRPr sz="3000">
          <a:solidFill>
            <a:schemeClr val="tx2"/>
          </a:solidFill>
          <a:latin typeface="Franklin Gothic Medium" pitchFamily="34" charset="0"/>
        </a:defRPr>
      </a:lvl9pPr>
    </p:titleStyle>
    <p:body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6FB833"/>
        </a:buClr>
        <a:buSzPct val="60000"/>
        <a:buFont typeface="Wingdings" panose="05000000000000000000"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C0E5AF"/>
        </a:buClr>
        <a:buSzPct val="60000"/>
        <a:buFont typeface="Wingdings" panose="05000000000000000000"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F3AABE"/>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www.vadata.org/forms.html"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mailto:vadataadmin@vsdvallianc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vsdvalliance.org/contac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0" y="2667000"/>
            <a:ext cx="6172200" cy="1143000"/>
          </a:xfrm>
        </p:spPr>
        <p:txBody>
          <a:bodyPr>
            <a:noAutofit/>
          </a:bodyPr>
          <a:lstStyle/>
          <a:p>
            <a:pPr eaLnBrk="1" hangingPunct="1">
              <a:defRPr/>
            </a:pPr>
            <a:r>
              <a:rPr lang="en-US" sz="3600" dirty="0"/>
              <a:t>Documenting Our Work (DOW)</a:t>
            </a:r>
            <a:br>
              <a:rPr lang="en-US" sz="3600" dirty="0"/>
            </a:br>
            <a:r>
              <a:rPr lang="en-US" sz="3600" dirty="0"/>
              <a:t>VDSS Outcome Report</a:t>
            </a:r>
          </a:p>
        </p:txBody>
      </p:sp>
      <p:sp>
        <p:nvSpPr>
          <p:cNvPr id="9219" name="Text Placeholder 4"/>
          <p:cNvSpPr>
            <a:spLocks noGrp="1"/>
          </p:cNvSpPr>
          <p:nvPr>
            <p:ph type="body" idx="1"/>
          </p:nvPr>
        </p:nvSpPr>
        <p:spPr/>
        <p:txBody>
          <a:bodyPr/>
          <a:lstStyle/>
          <a:p>
            <a:pPr eaLnBrk="1" hangingPunct="1"/>
            <a:r>
              <a:rPr lang="en-US" altLang="en-US"/>
              <a:t>VAdata: Virginia’s Sexual and Domestic Violence Data Collection System</a:t>
            </a:r>
          </a:p>
          <a:p>
            <a:pPr eaLnBrk="1" hangingPunct="1"/>
            <a:endParaRPr lang="en-US" altLang="en-US"/>
          </a:p>
        </p:txBody>
      </p:sp>
      <p:pic>
        <p:nvPicPr>
          <p:cNvPr id="9220" name="Picture 12" descr="AAtif.T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381000"/>
            <a:ext cx="2667000"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US" sz="4000" dirty="0"/>
              <a:t>Statewide Outcome Measures</a:t>
            </a:r>
          </a:p>
        </p:txBody>
      </p:sp>
      <p:sp>
        <p:nvSpPr>
          <p:cNvPr id="18435" name="Content Placeholder 4"/>
          <p:cNvSpPr>
            <a:spLocks noGrp="1"/>
          </p:cNvSpPr>
          <p:nvPr>
            <p:ph sz="quarter" idx="1"/>
          </p:nvPr>
        </p:nvSpPr>
        <p:spPr>
          <a:xfrm>
            <a:off x="457200" y="1600200"/>
            <a:ext cx="7467600" cy="4873625"/>
          </a:xfrm>
        </p:spPr>
        <p:txBody>
          <a:bodyPr/>
          <a:lstStyle/>
          <a:p>
            <a:pPr marL="0" indent="0">
              <a:buFont typeface="Wingdings" panose="05000000000000000000" pitchFamily="2" charset="2"/>
              <a:buNone/>
            </a:pPr>
            <a:r>
              <a:rPr lang="en-US" altLang="en-US" sz="2800"/>
              <a:t>The VDSS Office of Family Violence worked with local domestic violence programs and other statewide partners to develop new domestic violence outcomes starting in FY 2015.</a:t>
            </a:r>
          </a:p>
          <a:p>
            <a:pPr marL="0" indent="0">
              <a:buFont typeface="Wingdings" panose="05000000000000000000" pitchFamily="2" charset="2"/>
              <a:buNone/>
            </a:pPr>
            <a:endParaRPr lang="en-US" altLang="en-US" sz="2000"/>
          </a:p>
          <a:p>
            <a:pPr marL="0" indent="0">
              <a:buFont typeface="Wingdings" panose="05000000000000000000" pitchFamily="2" charset="2"/>
              <a:buNone/>
            </a:pPr>
            <a:r>
              <a:rPr lang="en-US" altLang="en-US" sz="2800"/>
              <a:t>The data from the Documenting Our Work surveys are included in the VDSS Outcome Report.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defRPr/>
            </a:pPr>
            <a:r>
              <a:rPr lang="en-US" sz="3200" dirty="0"/>
              <a:t>DOW Outcomes from the VDSS Report</a:t>
            </a:r>
          </a:p>
        </p:txBody>
      </p:sp>
      <p:sp>
        <p:nvSpPr>
          <p:cNvPr id="19459" name="Content Placeholder 2"/>
          <p:cNvSpPr>
            <a:spLocks noGrp="1"/>
          </p:cNvSpPr>
          <p:nvPr>
            <p:ph sz="quarter" idx="1"/>
          </p:nvPr>
        </p:nvSpPr>
        <p:spPr>
          <a:xfrm>
            <a:off x="457200" y="1600200"/>
            <a:ext cx="7924800" cy="4873625"/>
          </a:xfrm>
        </p:spPr>
        <p:txBody>
          <a:bodyPr/>
          <a:lstStyle/>
          <a:p>
            <a:pPr>
              <a:spcBef>
                <a:spcPct val="0"/>
              </a:spcBef>
            </a:pPr>
            <a:r>
              <a:rPr lang="en-US" altLang="en-US" sz="2200" dirty="0"/>
              <a:t>Survivors of domestic violence know more about domestic violence and its impact. </a:t>
            </a:r>
          </a:p>
          <a:p>
            <a:pPr>
              <a:spcBef>
                <a:spcPct val="0"/>
              </a:spcBef>
            </a:pPr>
            <a:endParaRPr lang="en-US" altLang="en-US" sz="1200" dirty="0"/>
          </a:p>
          <a:p>
            <a:pPr>
              <a:spcBef>
                <a:spcPct val="0"/>
              </a:spcBef>
            </a:pPr>
            <a:r>
              <a:rPr lang="en-US" altLang="en-US" sz="2200" dirty="0"/>
              <a:t>Survivors of domestic violence know more about the resources in their community available to them. </a:t>
            </a:r>
          </a:p>
          <a:p>
            <a:pPr>
              <a:spcBef>
                <a:spcPct val="0"/>
              </a:spcBef>
            </a:pPr>
            <a:endParaRPr lang="en-US" altLang="en-US" sz="1200" dirty="0"/>
          </a:p>
          <a:p>
            <a:pPr>
              <a:spcBef>
                <a:spcPct val="0"/>
              </a:spcBef>
            </a:pPr>
            <a:r>
              <a:rPr lang="en-US" altLang="en-US" sz="2200" dirty="0"/>
              <a:t>Survivors of domestic violence are safer.</a:t>
            </a:r>
          </a:p>
          <a:p>
            <a:pPr>
              <a:spcBef>
                <a:spcPct val="0"/>
              </a:spcBef>
            </a:pPr>
            <a:endParaRPr lang="en-US" altLang="en-US" sz="1200" dirty="0"/>
          </a:p>
          <a:p>
            <a:pPr>
              <a:spcBef>
                <a:spcPct val="0"/>
              </a:spcBef>
            </a:pPr>
            <a:r>
              <a:rPr lang="en-US" altLang="en-US" sz="2200" dirty="0"/>
              <a:t>All survivors receiving services are welcomed and respected. </a:t>
            </a:r>
          </a:p>
          <a:p>
            <a:pPr>
              <a:spcBef>
                <a:spcPct val="0"/>
              </a:spcBef>
            </a:pPr>
            <a:endParaRPr lang="en-US" altLang="en-US" sz="1200" dirty="0"/>
          </a:p>
          <a:p>
            <a:pPr>
              <a:spcBef>
                <a:spcPct val="0"/>
              </a:spcBef>
            </a:pPr>
            <a:r>
              <a:rPr lang="en-US" altLang="en-US" sz="2200" dirty="0"/>
              <a:t>Survivors have power over their lives.</a:t>
            </a:r>
          </a:p>
          <a:p>
            <a:pPr>
              <a:spcBef>
                <a:spcPct val="0"/>
              </a:spcBef>
            </a:pPr>
            <a:endParaRPr lang="en-US" altLang="en-US" sz="1200" dirty="0"/>
          </a:p>
          <a:p>
            <a:pPr>
              <a:spcBef>
                <a:spcPct val="0"/>
              </a:spcBef>
            </a:pPr>
            <a:r>
              <a:rPr lang="en-US" altLang="en-US" sz="2200" dirty="0"/>
              <a:t>Children exposed to domestic violence are emotionally healthy.</a:t>
            </a:r>
          </a:p>
          <a:p>
            <a:pPr>
              <a:spcBef>
                <a:spcPct val="0"/>
              </a:spcBef>
            </a:pPr>
            <a:endParaRPr lang="en-US" altLang="en-US" sz="2200" dirty="0"/>
          </a:p>
          <a:p>
            <a:pPr>
              <a:spcBef>
                <a:spcPct val="0"/>
              </a:spcBef>
            </a:pPr>
            <a:endParaRPr lang="en-US" altLang="en-US" sz="2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US" sz="4000" dirty="0"/>
              <a:t>Protective Factors Outcomes</a:t>
            </a:r>
          </a:p>
        </p:txBody>
      </p:sp>
      <p:sp>
        <p:nvSpPr>
          <p:cNvPr id="20483" name="Content Placeholder 4"/>
          <p:cNvSpPr>
            <a:spLocks noGrp="1"/>
          </p:cNvSpPr>
          <p:nvPr>
            <p:ph sz="quarter" idx="1"/>
          </p:nvPr>
        </p:nvSpPr>
        <p:spPr>
          <a:xfrm>
            <a:off x="457200" y="1600200"/>
            <a:ext cx="7467600" cy="4873625"/>
          </a:xfrm>
        </p:spPr>
        <p:txBody>
          <a:bodyPr/>
          <a:lstStyle/>
          <a:p>
            <a:pPr marL="0" indent="0">
              <a:buFont typeface="Wingdings" panose="05000000000000000000" pitchFamily="2" charset="2"/>
              <a:buNone/>
            </a:pPr>
            <a:r>
              <a:rPr lang="en-US" altLang="en-US" dirty="0"/>
              <a:t>VDSS also created a set of outcomes to reflect how the work of domestic violence programs impacts families and improves the protective factors correlated for increased success. These outcomes are not required to be a part of agencies’ VDSS work plan but may be useful in your work with other family and youth-serving organizations.</a:t>
            </a:r>
          </a:p>
          <a:p>
            <a:pPr marL="0" indent="0">
              <a:buFont typeface="Wingdings" panose="05000000000000000000" pitchFamily="2" charset="2"/>
              <a:buNone/>
            </a:pPr>
            <a:endParaRPr lang="en-US" altLang="en-US" dirty="0"/>
          </a:p>
          <a:p>
            <a:pPr marL="0" indent="0">
              <a:buFont typeface="Wingdings" panose="05000000000000000000" pitchFamily="2" charset="2"/>
              <a:buNone/>
            </a:pPr>
            <a:r>
              <a:rPr lang="en-US" altLang="en-US" dirty="0"/>
              <a:t>These data points originate from the Documenting Our Work surveys and are included in the VDSS Outcome Report.</a:t>
            </a:r>
          </a:p>
          <a:p>
            <a:pPr marL="0" indent="0">
              <a:buFont typeface="Wingdings" panose="05000000000000000000" pitchFamily="2" charset="2"/>
              <a:buNone/>
            </a:pPr>
            <a:endParaRPr lang="en-US"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defRPr/>
            </a:pPr>
            <a:r>
              <a:rPr lang="en-US" sz="3200" dirty="0"/>
              <a:t>Protective Factors Outcomes from the VDSS Report</a:t>
            </a:r>
          </a:p>
        </p:txBody>
      </p:sp>
      <p:sp>
        <p:nvSpPr>
          <p:cNvPr id="20483" name="Content Placeholder 4"/>
          <p:cNvSpPr>
            <a:spLocks noGrp="1"/>
          </p:cNvSpPr>
          <p:nvPr>
            <p:ph sz="quarter" idx="1"/>
          </p:nvPr>
        </p:nvSpPr>
        <p:spPr>
          <a:xfrm>
            <a:off x="457200" y="1600200"/>
            <a:ext cx="7543800" cy="4873625"/>
          </a:xfrm>
        </p:spPr>
        <p:txBody>
          <a:bodyPr/>
          <a:lstStyle/>
          <a:p>
            <a:pPr>
              <a:defRPr/>
            </a:pPr>
            <a:r>
              <a:rPr lang="en-US" altLang="en-US" dirty="0"/>
              <a:t>Survivors with children receiving services improve parental resilience. </a:t>
            </a:r>
          </a:p>
          <a:p>
            <a:pPr>
              <a:defRPr/>
            </a:pPr>
            <a:endParaRPr lang="en-US" altLang="en-US" sz="1600" dirty="0"/>
          </a:p>
          <a:p>
            <a:pPr>
              <a:defRPr/>
            </a:pPr>
            <a:r>
              <a:rPr lang="en-US" altLang="en-US" dirty="0"/>
              <a:t>Clients report improvements in their social connections because of help they received. </a:t>
            </a:r>
          </a:p>
          <a:p>
            <a:pPr>
              <a:defRPr/>
            </a:pPr>
            <a:endParaRPr lang="en-US" altLang="en-US" sz="1600" dirty="0"/>
          </a:p>
          <a:p>
            <a:pPr>
              <a:defRPr/>
            </a:pPr>
            <a:r>
              <a:rPr lang="en-US" altLang="en-US" dirty="0"/>
              <a:t>Clients report improvement in their concrete supports in times of need. </a:t>
            </a:r>
          </a:p>
          <a:p>
            <a:pPr marL="0" indent="0">
              <a:buFont typeface="Wingdings" panose="05000000000000000000" pitchFamily="2" charset="2"/>
              <a:buNone/>
              <a:defRPr/>
            </a:pPr>
            <a:endParaRPr lang="en-US" altLang="en-US" sz="1600" dirty="0"/>
          </a:p>
          <a:p>
            <a:pPr>
              <a:defRPr/>
            </a:pPr>
            <a:r>
              <a:rPr lang="en-US" altLang="en-US" dirty="0"/>
              <a:t>Children’s social and emotional competence improved as reported by their parent or guardian. </a:t>
            </a:r>
          </a:p>
          <a:p>
            <a:pPr>
              <a:defRPr/>
            </a:pPr>
            <a:endParaRPr lang="en-US" alt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7467600" cy="1325562"/>
          </a:xfrm>
        </p:spPr>
        <p:txBody>
          <a:bodyPr/>
          <a:lstStyle/>
          <a:p>
            <a:pPr>
              <a:defRPr/>
            </a:pPr>
            <a:r>
              <a:rPr lang="en-US" sz="3200" dirty="0"/>
              <a:t>Why should we incorporate VDSS DOW outcomes in Program Planning?</a:t>
            </a:r>
          </a:p>
        </p:txBody>
      </p:sp>
      <p:sp>
        <p:nvSpPr>
          <p:cNvPr id="3" name="Content Placeholder 2"/>
          <p:cNvSpPr>
            <a:spLocks noGrp="1"/>
          </p:cNvSpPr>
          <p:nvPr>
            <p:ph sz="quarter" idx="1"/>
          </p:nvPr>
        </p:nvSpPr>
        <p:spPr>
          <a:xfrm>
            <a:off x="457200" y="1828800"/>
            <a:ext cx="7467600" cy="4873625"/>
          </a:xfrm>
        </p:spPr>
        <p:txBody>
          <a:bodyPr/>
          <a:lstStyle/>
          <a:p>
            <a:pPr marL="0" indent="0">
              <a:buFont typeface="Wingdings" panose="05000000000000000000" pitchFamily="2" charset="2"/>
              <a:buNone/>
              <a:defRPr/>
            </a:pPr>
            <a:r>
              <a:rPr lang="en-US" sz="2800" dirty="0"/>
              <a:t>Both VDSS and FVPSA </a:t>
            </a:r>
            <a:r>
              <a:rPr lang="en-US" sz="2800" i="1" dirty="0"/>
              <a:t>require</a:t>
            </a:r>
            <a:r>
              <a:rPr lang="en-US" sz="2800" dirty="0"/>
              <a:t> that the data from the surveys be collected and reported, and these data have been validated by researchers.</a:t>
            </a:r>
          </a:p>
          <a:p>
            <a:pPr marL="0" indent="0">
              <a:buFont typeface="Wingdings" panose="05000000000000000000" pitchFamily="2" charset="2"/>
              <a:buNone/>
              <a:defRPr/>
            </a:pPr>
            <a:endParaRPr lang="en-US" sz="2800" dirty="0"/>
          </a:p>
          <a:p>
            <a:pPr marL="0" indent="0">
              <a:buFont typeface="Wingdings" panose="05000000000000000000" pitchFamily="2" charset="2"/>
              <a:buNone/>
              <a:defRPr/>
            </a:pPr>
            <a:r>
              <a:rPr lang="en-US" sz="2800" dirty="0"/>
              <a:t>For these reasons, it is the hope of VDSS that domestic violence programs will use these outcomes in their program planning.</a:t>
            </a:r>
          </a:p>
          <a:p>
            <a:pPr>
              <a:defRPr/>
            </a:pPr>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0" y="3124200"/>
            <a:ext cx="6172200" cy="1893888"/>
          </a:xfrm>
        </p:spPr>
        <p:txBody>
          <a:bodyPr/>
          <a:lstStyle/>
          <a:p>
            <a:pPr>
              <a:defRPr/>
            </a:pPr>
            <a:r>
              <a:rPr lang="en-US" sz="3600" dirty="0"/>
              <a:t>Utilizing VDSS DOW Outcomes in DV Program Planning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4294967295"/>
          </p:nvPr>
        </p:nvSpPr>
        <p:spPr>
          <a:xfrm>
            <a:off x="533400" y="536575"/>
            <a:ext cx="7315200" cy="5940425"/>
          </a:xfrm>
        </p:spPr>
        <p:txBody>
          <a:bodyPr/>
          <a:lstStyle/>
          <a:p>
            <a:pPr marL="457200" indent="-457200">
              <a:buSzPct val="85000"/>
              <a:buFont typeface="+mj-lt"/>
              <a:buAutoNum type="arabicPeriod"/>
              <a:defRPr/>
            </a:pPr>
            <a:r>
              <a:rPr lang="en-US" dirty="0">
                <a:solidFill>
                  <a:schemeClr val="tx2"/>
                </a:solidFill>
              </a:rPr>
              <a:t>Review agency needs assessments and VDSS Statewide and/or Protective Factors Outcomes. Do any of the outcomes address identified needs (survivors needs, community needs, etc.)?</a:t>
            </a:r>
          </a:p>
          <a:p>
            <a:pPr marL="366713" lvl="1" indent="0">
              <a:buSzPct val="85000"/>
              <a:buFont typeface="Wingdings 2" panose="05020102010507070707" pitchFamily="18" charset="2"/>
              <a:buNone/>
              <a:defRPr/>
            </a:pPr>
            <a:endParaRPr lang="en-US" dirty="0">
              <a:solidFill>
                <a:schemeClr val="tx2"/>
              </a:solidFill>
            </a:endParaRPr>
          </a:p>
          <a:p>
            <a:pPr marL="366713" lvl="1" indent="0">
              <a:lnSpc>
                <a:spcPct val="150000"/>
              </a:lnSpc>
              <a:buSzPct val="85000"/>
              <a:buFont typeface="Wingdings 2" panose="05020102010507070707" pitchFamily="18" charset="2"/>
              <a:buNone/>
              <a:defRPr/>
            </a:pPr>
            <a:r>
              <a:rPr lang="en-US" sz="2000" b="1" dirty="0">
                <a:solidFill>
                  <a:schemeClr val="accent1">
                    <a:lumMod val="50000"/>
                  </a:schemeClr>
                </a:solidFill>
              </a:rPr>
              <a:t>Things to consider:</a:t>
            </a:r>
          </a:p>
          <a:p>
            <a:pPr lvl="2">
              <a:lnSpc>
                <a:spcPct val="150000"/>
              </a:lnSpc>
              <a:spcBef>
                <a:spcPts val="0"/>
              </a:spcBef>
              <a:spcAft>
                <a:spcPts val="600"/>
              </a:spcAft>
              <a:defRPr/>
            </a:pPr>
            <a:r>
              <a:rPr lang="en-US" sz="2000" dirty="0"/>
              <a:t>What are the outcome priorities for your agency and your community?</a:t>
            </a:r>
          </a:p>
          <a:p>
            <a:pPr lvl="2">
              <a:lnSpc>
                <a:spcPct val="150000"/>
              </a:lnSpc>
              <a:spcBef>
                <a:spcPts val="0"/>
              </a:spcBef>
              <a:spcAft>
                <a:spcPts val="600"/>
              </a:spcAft>
              <a:defRPr/>
            </a:pPr>
            <a:r>
              <a:rPr lang="en-US" sz="2000" dirty="0"/>
              <a:t>Are they achievable?</a:t>
            </a:r>
          </a:p>
          <a:p>
            <a:pPr lvl="2">
              <a:lnSpc>
                <a:spcPct val="150000"/>
              </a:lnSpc>
              <a:spcBef>
                <a:spcPts val="0"/>
              </a:spcBef>
              <a:spcAft>
                <a:spcPts val="600"/>
              </a:spcAft>
              <a:defRPr/>
            </a:pPr>
            <a:r>
              <a:rPr lang="en-US" sz="2000" dirty="0"/>
              <a:t>Do they address your agency’s mission/vision/values?</a:t>
            </a:r>
          </a:p>
          <a:p>
            <a:pPr lvl="2">
              <a:lnSpc>
                <a:spcPct val="150000"/>
              </a:lnSpc>
              <a:spcBef>
                <a:spcPts val="0"/>
              </a:spcBef>
              <a:spcAft>
                <a:spcPts val="600"/>
              </a:spcAft>
              <a:defRPr/>
            </a:pPr>
            <a:r>
              <a:rPr lang="en-US" sz="2000" dirty="0"/>
              <a:t>Are they realistic?</a:t>
            </a:r>
          </a:p>
          <a:p>
            <a:pPr lvl="2">
              <a:lnSpc>
                <a:spcPct val="150000"/>
              </a:lnSpc>
              <a:spcBef>
                <a:spcPts val="0"/>
              </a:spcBef>
              <a:spcAft>
                <a:spcPts val="600"/>
              </a:spcAft>
              <a:defRPr/>
            </a:pPr>
            <a:r>
              <a:rPr lang="en-US" sz="2000" dirty="0"/>
              <a:t>Are they measurable?</a:t>
            </a:r>
          </a:p>
          <a:p>
            <a:pPr>
              <a:defRPr/>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533400"/>
            <a:ext cx="7162800" cy="6524625"/>
          </a:xfrm>
          <a:prstGeom prst="rect">
            <a:avLst/>
          </a:prstGeom>
          <a:noFill/>
        </p:spPr>
        <p:txBody>
          <a:bodyPr>
            <a:spAutoFit/>
          </a:bodyPr>
          <a:lstStyle/>
          <a:p>
            <a:pPr marL="457200" indent="-457200" eaLnBrk="1" hangingPunct="1">
              <a:buClr>
                <a:schemeClr val="accent1"/>
              </a:buClr>
              <a:buSzPct val="85000"/>
              <a:buFont typeface="+mj-lt"/>
              <a:buAutoNum type="arabicPeriod" startAt="2"/>
              <a:defRPr/>
            </a:pPr>
            <a:r>
              <a:rPr lang="en-US" sz="2400" dirty="0">
                <a:solidFill>
                  <a:schemeClr val="tx2"/>
                </a:solidFill>
                <a:latin typeface="+mn-lt"/>
              </a:rPr>
              <a:t>Select outcome(s) and develop objectives that relate to those outcome(s).</a:t>
            </a:r>
            <a:endParaRPr lang="en-US" sz="2400" dirty="0">
              <a:latin typeface="+mn-lt"/>
            </a:endParaRPr>
          </a:p>
          <a:p>
            <a:pPr eaLnBrk="1" hangingPunct="1">
              <a:defRPr/>
            </a:pPr>
            <a:endParaRPr lang="en-US" sz="2000" dirty="0">
              <a:latin typeface="+mn-lt"/>
            </a:endParaRPr>
          </a:p>
          <a:p>
            <a:pPr eaLnBrk="1" hangingPunct="1">
              <a:defRPr/>
            </a:pPr>
            <a:r>
              <a:rPr lang="en-US" sz="2000" dirty="0">
                <a:latin typeface="+mn-lt"/>
              </a:rPr>
              <a:t>Outcomes are about the participants – not the program (ex., “Survivors of domestic violence are safer.”)</a:t>
            </a:r>
          </a:p>
          <a:p>
            <a:pPr eaLnBrk="1" hangingPunct="1">
              <a:defRPr/>
            </a:pPr>
            <a:endParaRPr lang="en-US" sz="2000" dirty="0">
              <a:latin typeface="+mn-lt"/>
            </a:endParaRPr>
          </a:p>
          <a:p>
            <a:pPr eaLnBrk="1" hangingPunct="1">
              <a:lnSpc>
                <a:spcPct val="150000"/>
              </a:lnSpc>
              <a:defRPr/>
            </a:pPr>
            <a:r>
              <a:rPr lang="en-US" sz="2000" dirty="0">
                <a:latin typeface="+mn-lt"/>
              </a:rPr>
              <a:t>Outcomes identify the intended impact on participants’:</a:t>
            </a:r>
          </a:p>
          <a:p>
            <a:pPr marL="800100" lvl="1" indent="-342900" eaLnBrk="1" hangingPunct="1">
              <a:lnSpc>
                <a:spcPct val="150000"/>
              </a:lnSpc>
              <a:buClr>
                <a:schemeClr val="accent1"/>
              </a:buClr>
              <a:buFont typeface="Courier New" panose="02070309020205020404" pitchFamily="49" charset="0"/>
              <a:buChar char="o"/>
              <a:defRPr/>
            </a:pPr>
            <a:r>
              <a:rPr lang="en-US" sz="2000" dirty="0">
                <a:latin typeface="+mn-lt"/>
              </a:rPr>
              <a:t>Skills</a:t>
            </a:r>
          </a:p>
          <a:p>
            <a:pPr marL="800100" lvl="1" indent="-342900" eaLnBrk="1" hangingPunct="1">
              <a:lnSpc>
                <a:spcPct val="150000"/>
              </a:lnSpc>
              <a:buClr>
                <a:schemeClr val="accent1"/>
              </a:buClr>
              <a:buFont typeface="Courier New" panose="02070309020205020404" pitchFamily="49" charset="0"/>
              <a:buChar char="o"/>
              <a:defRPr/>
            </a:pPr>
            <a:r>
              <a:rPr lang="en-US" sz="2000" dirty="0">
                <a:latin typeface="+mn-lt"/>
              </a:rPr>
              <a:t>Attitudes</a:t>
            </a:r>
          </a:p>
          <a:p>
            <a:pPr marL="800100" lvl="1" indent="-342900" eaLnBrk="1" hangingPunct="1">
              <a:lnSpc>
                <a:spcPct val="150000"/>
              </a:lnSpc>
              <a:buClr>
                <a:schemeClr val="accent1"/>
              </a:buClr>
              <a:buFont typeface="Courier New" panose="02070309020205020404" pitchFamily="49" charset="0"/>
              <a:buChar char="o"/>
              <a:defRPr/>
            </a:pPr>
            <a:r>
              <a:rPr lang="en-US" sz="2000" dirty="0">
                <a:latin typeface="+mn-lt"/>
              </a:rPr>
              <a:t>Knowledge</a:t>
            </a:r>
          </a:p>
          <a:p>
            <a:pPr marL="800100" lvl="1" indent="-342900" eaLnBrk="1" hangingPunct="1">
              <a:lnSpc>
                <a:spcPct val="150000"/>
              </a:lnSpc>
              <a:buClr>
                <a:schemeClr val="accent1"/>
              </a:buClr>
              <a:buFont typeface="Courier New" panose="02070309020205020404" pitchFamily="49" charset="0"/>
              <a:buChar char="o"/>
              <a:defRPr/>
            </a:pPr>
            <a:r>
              <a:rPr lang="en-US" sz="2000" dirty="0">
                <a:latin typeface="+mn-lt"/>
              </a:rPr>
              <a:t>Behavior</a:t>
            </a:r>
          </a:p>
          <a:p>
            <a:pPr marL="800100" lvl="1" indent="-342900" eaLnBrk="1" hangingPunct="1">
              <a:lnSpc>
                <a:spcPct val="150000"/>
              </a:lnSpc>
              <a:buClr>
                <a:schemeClr val="accent1"/>
              </a:buClr>
              <a:buFont typeface="Courier New" panose="02070309020205020404" pitchFamily="49" charset="0"/>
              <a:buChar char="o"/>
              <a:defRPr/>
            </a:pPr>
            <a:r>
              <a:rPr lang="en-US" sz="2000" dirty="0">
                <a:latin typeface="+mn-lt"/>
              </a:rPr>
              <a:t>Status, and/or</a:t>
            </a:r>
          </a:p>
          <a:p>
            <a:pPr marL="800100" lvl="1" indent="-342900" eaLnBrk="1" hangingPunct="1">
              <a:lnSpc>
                <a:spcPct val="150000"/>
              </a:lnSpc>
              <a:buClr>
                <a:schemeClr val="accent1"/>
              </a:buClr>
              <a:buFont typeface="Courier New" panose="02070309020205020404" pitchFamily="49" charset="0"/>
              <a:buChar char="o"/>
              <a:defRPr/>
            </a:pPr>
            <a:r>
              <a:rPr lang="en-US" sz="2000" dirty="0">
                <a:latin typeface="+mn-lt"/>
              </a:rPr>
              <a:t>Life condition</a:t>
            </a:r>
          </a:p>
          <a:p>
            <a:pPr eaLnBrk="1" hangingPunct="1">
              <a:defRPr/>
            </a:pPr>
            <a:endParaRPr lang="en-US" sz="2000" dirty="0">
              <a:latin typeface="+mn-lt"/>
            </a:endParaRPr>
          </a:p>
          <a:p>
            <a:pPr eaLnBrk="1" hangingPunct="1">
              <a:defRPr/>
            </a:pPr>
            <a:endParaRPr lang="en-US" sz="2000" dirty="0">
              <a:latin typeface="+mn-lt"/>
            </a:endParaRPr>
          </a:p>
          <a:p>
            <a:pPr eaLnBrk="1" hangingPunct="1">
              <a:defRPr/>
            </a:pPr>
            <a:endParaRPr lang="en-US" sz="2000" dirty="0">
              <a:latin typeface="+mn-lt"/>
            </a:endParaRPr>
          </a:p>
          <a:p>
            <a:pPr eaLnBrk="1" hangingPunct="1">
              <a:defRPr/>
            </a:pPr>
            <a:endParaRPr lang="en-US" sz="2000" dirty="0">
              <a:latin typeface="+mn-l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609600"/>
            <a:ext cx="6934200" cy="6094413"/>
          </a:xfrm>
          <a:prstGeom prst="rect">
            <a:avLst/>
          </a:prstGeom>
          <a:noFill/>
        </p:spPr>
        <p:txBody>
          <a:bodyPr>
            <a:spAutoFit/>
          </a:bodyPr>
          <a:lstStyle/>
          <a:p>
            <a:pPr marL="457200" indent="-457200" eaLnBrk="1" hangingPunct="1">
              <a:buClr>
                <a:schemeClr val="accent1"/>
              </a:buClr>
              <a:buSzPct val="85000"/>
              <a:buFont typeface="+mj-lt"/>
              <a:buAutoNum type="arabicPeriod" startAt="3"/>
              <a:defRPr/>
            </a:pPr>
            <a:r>
              <a:rPr lang="en-US" sz="2400" dirty="0">
                <a:solidFill>
                  <a:schemeClr val="tx2"/>
                </a:solidFill>
                <a:latin typeface="+mn-lt"/>
              </a:rPr>
              <a:t>Select activities that are likely to result in the desired outcomes.</a:t>
            </a:r>
          </a:p>
          <a:p>
            <a:pPr eaLnBrk="1" hangingPunct="1">
              <a:defRPr/>
            </a:pPr>
            <a:endParaRPr lang="en-US" dirty="0">
              <a:latin typeface="+mn-lt"/>
            </a:endParaRPr>
          </a:p>
          <a:p>
            <a:pPr eaLnBrk="1" hangingPunct="1">
              <a:defRPr/>
            </a:pPr>
            <a:r>
              <a:rPr lang="en-US" sz="2000" dirty="0">
                <a:latin typeface="+mn-lt"/>
              </a:rPr>
              <a:t>For example, some activities that might support survivor safety as an outcome (“Survivors of domestic violence are safer”) could be:</a:t>
            </a:r>
          </a:p>
          <a:p>
            <a:pPr eaLnBrk="1" hangingPunct="1">
              <a:defRPr/>
            </a:pPr>
            <a:endParaRPr lang="en-US" sz="2000" dirty="0">
              <a:latin typeface="+mn-lt"/>
            </a:endParaRPr>
          </a:p>
          <a:p>
            <a:pPr marL="285750" indent="-285750" eaLnBrk="1" hangingPunct="1">
              <a:buClr>
                <a:schemeClr val="accent1"/>
              </a:buClr>
              <a:buFont typeface="Courier New" panose="02070309020205020404" pitchFamily="49" charset="0"/>
              <a:buChar char="o"/>
              <a:defRPr/>
            </a:pPr>
            <a:r>
              <a:rPr lang="en-US" sz="2000" dirty="0">
                <a:latin typeface="+mn-lt"/>
              </a:rPr>
              <a:t>Advocates will provide survivors with safety planning within 8 hours of entering shelter.</a:t>
            </a:r>
          </a:p>
          <a:p>
            <a:pPr marL="285750" indent="-285750" eaLnBrk="1" hangingPunct="1">
              <a:buClr>
                <a:schemeClr val="accent1"/>
              </a:buClr>
              <a:buFont typeface="Courier New" panose="02070309020205020404" pitchFamily="49" charset="0"/>
              <a:buChar char="o"/>
              <a:defRPr/>
            </a:pPr>
            <a:endParaRPr lang="en-US" sz="2000" dirty="0">
              <a:latin typeface="+mn-lt"/>
            </a:endParaRPr>
          </a:p>
          <a:p>
            <a:pPr marL="285750" indent="-285750" eaLnBrk="1" hangingPunct="1">
              <a:buClr>
                <a:schemeClr val="accent1"/>
              </a:buClr>
              <a:buFont typeface="Courier New" panose="02070309020205020404" pitchFamily="49" charset="0"/>
              <a:buChar char="o"/>
              <a:defRPr/>
            </a:pPr>
            <a:r>
              <a:rPr lang="en-US" sz="2000" dirty="0">
                <a:latin typeface="+mn-lt"/>
              </a:rPr>
              <a:t>An element of safety planning will be included in every support group for survivors.</a:t>
            </a:r>
          </a:p>
          <a:p>
            <a:pPr eaLnBrk="1" hangingPunct="1">
              <a:defRPr/>
            </a:pPr>
            <a:endParaRPr lang="en-US" dirty="0">
              <a:latin typeface="+mn-lt"/>
            </a:endParaRPr>
          </a:p>
          <a:p>
            <a:pPr eaLnBrk="1" hangingPunct="1">
              <a:buClr>
                <a:schemeClr val="accent1"/>
              </a:buClr>
              <a:defRPr/>
            </a:pPr>
            <a:r>
              <a:rPr lang="en-US" b="1" i="1" dirty="0">
                <a:latin typeface="+mn-lt"/>
              </a:rPr>
              <a:t>Note:</a:t>
            </a:r>
            <a:r>
              <a:rPr lang="en-US" i="1" dirty="0">
                <a:latin typeface="+mn-lt"/>
              </a:rPr>
              <a:t> For some activities, it may not be appropriate to utilize DOW surveys to assess outcomes. For example, survivors participating in support groups are a subset of all survivors completing DOW surveys.  Because survivors who DO NOT participate in support group are also completing surveys, you would not be able to assess support group outcomes from DOW surveys.</a:t>
            </a:r>
          </a:p>
          <a:p>
            <a:pPr eaLnBrk="1" hangingPunct="1">
              <a:defRPr/>
            </a:pPr>
            <a:endParaRPr lang="en-US" dirty="0">
              <a:latin typeface="+mn-l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457200"/>
            <a:ext cx="7391400" cy="7586692"/>
          </a:xfrm>
          <a:prstGeom prst="rect">
            <a:avLst/>
          </a:prstGeom>
          <a:noFill/>
        </p:spPr>
        <p:txBody>
          <a:bodyPr wrap="square">
            <a:spAutoFit/>
          </a:bodyPr>
          <a:lstStyle/>
          <a:p>
            <a:pPr marL="457200" indent="-457200" eaLnBrk="1" hangingPunct="1">
              <a:buClr>
                <a:schemeClr val="accent1"/>
              </a:buClr>
              <a:buSzPct val="85000"/>
              <a:buFont typeface="+mj-lt"/>
              <a:buAutoNum type="arabicPeriod" startAt="4"/>
              <a:defRPr/>
            </a:pPr>
            <a:r>
              <a:rPr lang="en-US" sz="2400" dirty="0">
                <a:solidFill>
                  <a:schemeClr val="tx2"/>
                </a:solidFill>
                <a:latin typeface="+mn-lt"/>
              </a:rPr>
              <a:t>Based on the identified need and selected activities, quantify the desired outcome.</a:t>
            </a:r>
            <a:endParaRPr lang="en-US" dirty="0">
              <a:latin typeface="+mn-lt"/>
            </a:endParaRPr>
          </a:p>
          <a:p>
            <a:pPr eaLnBrk="1" hangingPunct="1">
              <a:defRPr/>
            </a:pPr>
            <a:endParaRPr lang="en-US" dirty="0">
              <a:latin typeface="+mn-lt"/>
            </a:endParaRPr>
          </a:p>
          <a:p>
            <a:pPr eaLnBrk="1" hangingPunct="1">
              <a:defRPr/>
            </a:pPr>
            <a:r>
              <a:rPr lang="en-US" sz="2000" dirty="0">
                <a:latin typeface="+mn-lt"/>
              </a:rPr>
              <a:t>It is not realistic to set a goal of 100% for any outcome.</a:t>
            </a:r>
          </a:p>
          <a:p>
            <a:pPr eaLnBrk="1" hangingPunct="1">
              <a:defRPr/>
            </a:pPr>
            <a:endParaRPr lang="en-US" sz="2000" dirty="0">
              <a:latin typeface="+mn-lt"/>
            </a:endParaRPr>
          </a:p>
          <a:p>
            <a:pPr eaLnBrk="1" hangingPunct="1">
              <a:defRPr/>
            </a:pPr>
            <a:r>
              <a:rPr lang="en-US" sz="2000" dirty="0">
                <a:latin typeface="+mn-lt"/>
              </a:rPr>
              <a:t>It is realistic to assume that some survivors will not respond in all of the ways you would hope or think they will.</a:t>
            </a:r>
          </a:p>
          <a:p>
            <a:pPr eaLnBrk="1" hangingPunct="1">
              <a:defRPr/>
            </a:pPr>
            <a:endParaRPr lang="en-US" sz="2000" dirty="0">
              <a:latin typeface="+mn-lt"/>
            </a:endParaRPr>
          </a:p>
          <a:p>
            <a:pPr eaLnBrk="1" hangingPunct="1">
              <a:defRPr/>
            </a:pPr>
            <a:r>
              <a:rPr lang="en-US" sz="2000" dirty="0">
                <a:latin typeface="+mn-lt"/>
              </a:rPr>
              <a:t>Also, results are based on surveys where some survivors may skip questions, and may, occasionally, mark an unintended response.</a:t>
            </a:r>
          </a:p>
          <a:p>
            <a:pPr eaLnBrk="1" hangingPunct="1">
              <a:defRPr/>
            </a:pPr>
            <a:endParaRPr lang="en-US" sz="2000" dirty="0">
              <a:latin typeface="+mn-lt"/>
            </a:endParaRPr>
          </a:p>
          <a:p>
            <a:pPr eaLnBrk="1" hangingPunct="1">
              <a:defRPr/>
            </a:pPr>
            <a:r>
              <a:rPr lang="en-US" sz="2000" dirty="0">
                <a:latin typeface="+mn-lt"/>
              </a:rPr>
              <a:t>One way to set a numeric goal is to review the most recent data and ask yourself:</a:t>
            </a:r>
          </a:p>
          <a:p>
            <a:pPr marL="742950" lvl="1" indent="-285750" eaLnBrk="1" hangingPunct="1">
              <a:lnSpc>
                <a:spcPct val="150000"/>
              </a:lnSpc>
              <a:spcBef>
                <a:spcPts val="600"/>
              </a:spcBef>
              <a:buClr>
                <a:schemeClr val="accent1"/>
              </a:buClr>
              <a:buFont typeface="Courier New" panose="02070309020205020404" pitchFamily="49" charset="0"/>
              <a:buChar char="o"/>
              <a:defRPr/>
            </a:pPr>
            <a:r>
              <a:rPr lang="en-US" sz="2000" dirty="0">
                <a:latin typeface="+mn-lt"/>
              </a:rPr>
              <a:t>What is realistic?</a:t>
            </a:r>
          </a:p>
          <a:p>
            <a:pPr marL="742950" lvl="1" indent="-285750" eaLnBrk="1" hangingPunct="1">
              <a:lnSpc>
                <a:spcPct val="150000"/>
              </a:lnSpc>
              <a:buClr>
                <a:schemeClr val="accent1"/>
              </a:buClr>
              <a:buFont typeface="Courier New" panose="02070309020205020404" pitchFamily="49" charset="0"/>
              <a:buChar char="o"/>
              <a:defRPr/>
            </a:pPr>
            <a:r>
              <a:rPr lang="en-US" sz="2000" dirty="0">
                <a:latin typeface="+mn-lt"/>
              </a:rPr>
              <a:t>What is optimistic?</a:t>
            </a:r>
          </a:p>
          <a:p>
            <a:pPr marL="742950" lvl="1" indent="-285750" eaLnBrk="1" hangingPunct="1">
              <a:lnSpc>
                <a:spcPct val="150000"/>
              </a:lnSpc>
              <a:buClr>
                <a:schemeClr val="accent1"/>
              </a:buClr>
              <a:buFont typeface="Courier New" panose="02070309020205020404" pitchFamily="49" charset="0"/>
              <a:buChar char="o"/>
              <a:defRPr/>
            </a:pPr>
            <a:r>
              <a:rPr lang="en-US" sz="2000" dirty="0">
                <a:latin typeface="+mn-lt"/>
              </a:rPr>
              <a:t>What goal is attainable but also challenging?</a:t>
            </a:r>
          </a:p>
          <a:p>
            <a:pPr eaLnBrk="1" hangingPunct="1">
              <a:lnSpc>
                <a:spcPct val="150000"/>
              </a:lnSpc>
              <a:defRPr/>
            </a:pPr>
            <a:endParaRPr lang="en-US" dirty="0">
              <a:latin typeface="+mn-lt"/>
            </a:endParaRPr>
          </a:p>
          <a:p>
            <a:pPr eaLnBrk="1" hangingPunct="1">
              <a:lnSpc>
                <a:spcPct val="150000"/>
              </a:lnSpc>
              <a:defRPr/>
            </a:pPr>
            <a:endParaRPr lang="en-US" dirty="0">
              <a:latin typeface="+mn-lt"/>
            </a:endParaRPr>
          </a:p>
          <a:p>
            <a:pPr eaLnBrk="1" hangingPunct="1">
              <a:defRPr/>
            </a:pPr>
            <a:endParaRPr lang="en-US" dirty="0">
              <a:latin typeface="+mn-lt"/>
            </a:endParaRPr>
          </a:p>
          <a:p>
            <a:pPr eaLnBrk="1" hangingPunct="1">
              <a:defRPr/>
            </a:pPr>
            <a:endParaRPr lang="en-US" dirty="0">
              <a:latin typeface="+mn-lt"/>
            </a:endParaRPr>
          </a:p>
          <a:p>
            <a:pPr eaLnBrk="1" hangingPunct="1">
              <a:defRPr/>
            </a:pPr>
            <a:endParaRPr lang="en-US" dirty="0">
              <a:latin typeface="+mn-lt"/>
            </a:endParaRPr>
          </a:p>
          <a:p>
            <a:pPr eaLnBrk="1" hangingPunct="1">
              <a:defRPr/>
            </a:pPr>
            <a:endParaRPr lang="en-US" dirty="0">
              <a:latin typeface="+mn-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Box 3"/>
          <p:cNvSpPr txBox="1">
            <a:spLocks noChangeArrowheads="1"/>
          </p:cNvSpPr>
          <p:nvPr/>
        </p:nvSpPr>
        <p:spPr bwMode="auto">
          <a:xfrm>
            <a:off x="914400" y="1658938"/>
            <a:ext cx="6934200" cy="3539430"/>
          </a:xfrm>
          <a:prstGeom prst="rect">
            <a:avLst/>
          </a:prstGeom>
          <a:noFill/>
          <a:ln>
            <a:noFill/>
          </a:ln>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altLang="en-US" sz="3200" dirty="0">
                <a:solidFill>
                  <a:schemeClr val="accent1">
                    <a:lumMod val="50000"/>
                  </a:schemeClr>
                </a:solidFill>
              </a:rPr>
              <a:t>If you are unfamiliar with the Documenting Our Work surveys and data, please visit the </a:t>
            </a:r>
            <a:r>
              <a:rPr lang="en-US" altLang="en-US" sz="3200" b="1" dirty="0">
                <a:solidFill>
                  <a:schemeClr val="tx2">
                    <a:lumMod val="60000"/>
                    <a:lumOff val="40000"/>
                  </a:schemeClr>
                </a:solidFill>
                <a:hlinkClick r:id="rId2"/>
              </a:rPr>
              <a:t>Training Modules</a:t>
            </a:r>
            <a:r>
              <a:rPr lang="en-US" altLang="en-US" sz="3200" b="1" dirty="0">
                <a:solidFill>
                  <a:schemeClr val="tx2"/>
                </a:solidFill>
              </a:rPr>
              <a:t> </a:t>
            </a:r>
            <a:r>
              <a:rPr lang="en-US" altLang="en-US" sz="3200" dirty="0">
                <a:solidFill>
                  <a:schemeClr val="accent1">
                    <a:lumMod val="50000"/>
                  </a:schemeClr>
                </a:solidFill>
              </a:rPr>
              <a:t>page on VAdata and review </a:t>
            </a:r>
            <a:r>
              <a:rPr lang="en-US" altLang="en-US" sz="3200" b="1" i="1" dirty="0">
                <a:solidFill>
                  <a:schemeClr val="accent1">
                    <a:lumMod val="50000"/>
                  </a:schemeClr>
                </a:solidFill>
              </a:rPr>
              <a:t>Module 5 – Documenting Our Work </a:t>
            </a:r>
            <a:r>
              <a:rPr lang="en-US" altLang="en-US" sz="3200" dirty="0">
                <a:solidFill>
                  <a:schemeClr val="accent1">
                    <a:lumMod val="50000"/>
                  </a:schemeClr>
                </a:solidFill>
              </a:rPr>
              <a:t>before continuing with this module.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282575"/>
            <a:ext cx="7239000" cy="6617196"/>
          </a:xfrm>
          <a:prstGeom prst="rect">
            <a:avLst/>
          </a:prstGeom>
          <a:noFill/>
        </p:spPr>
        <p:txBody>
          <a:bodyPr>
            <a:spAutoFit/>
          </a:bodyPr>
          <a:lstStyle/>
          <a:p>
            <a:pPr marL="457200" indent="-457200" eaLnBrk="1" hangingPunct="1">
              <a:buClr>
                <a:schemeClr val="accent1"/>
              </a:buClr>
              <a:buSzPct val="85000"/>
              <a:buFont typeface="+mj-lt"/>
              <a:buAutoNum type="arabicPeriod" startAt="5"/>
              <a:defRPr/>
            </a:pPr>
            <a:r>
              <a:rPr lang="en-US" sz="2400" dirty="0">
                <a:solidFill>
                  <a:schemeClr val="tx2"/>
                </a:solidFill>
                <a:latin typeface="+mn-lt"/>
              </a:rPr>
              <a:t>Develop a data collection method.</a:t>
            </a:r>
          </a:p>
          <a:p>
            <a:pPr eaLnBrk="1" hangingPunct="1">
              <a:defRPr/>
            </a:pPr>
            <a:endParaRPr lang="en-US" dirty="0">
              <a:latin typeface="+mn-lt"/>
            </a:endParaRPr>
          </a:p>
          <a:p>
            <a:pPr marL="742950" lvl="1" indent="-285750" eaLnBrk="1" hangingPunct="1">
              <a:buFont typeface="Wingdings" panose="05000000000000000000" pitchFamily="2" charset="2"/>
              <a:buChar char="v"/>
              <a:defRPr/>
            </a:pPr>
            <a:r>
              <a:rPr lang="en-US" sz="2000" b="1" dirty="0">
                <a:solidFill>
                  <a:schemeClr val="accent1">
                    <a:lumMod val="50000"/>
                  </a:schemeClr>
                </a:solidFill>
                <a:latin typeface="+mn-lt"/>
              </a:rPr>
              <a:t>Utilizing </a:t>
            </a:r>
            <a:r>
              <a:rPr lang="en-US" sz="2000" b="1" dirty="0" err="1">
                <a:solidFill>
                  <a:schemeClr val="accent1">
                    <a:lumMod val="50000"/>
                  </a:schemeClr>
                </a:solidFill>
                <a:latin typeface="+mn-lt"/>
              </a:rPr>
              <a:t>VAdata</a:t>
            </a:r>
            <a:r>
              <a:rPr lang="en-US" sz="2000" b="1" dirty="0">
                <a:solidFill>
                  <a:schemeClr val="accent1">
                    <a:lumMod val="50000"/>
                  </a:schemeClr>
                </a:solidFill>
                <a:latin typeface="+mn-lt"/>
              </a:rPr>
              <a:t> Tools</a:t>
            </a:r>
          </a:p>
          <a:p>
            <a:pPr eaLnBrk="1" hangingPunct="1">
              <a:defRPr/>
            </a:pPr>
            <a:endParaRPr lang="en-US" sz="1400" dirty="0">
              <a:latin typeface="+mn-lt"/>
            </a:endParaRPr>
          </a:p>
          <a:p>
            <a:pPr lvl="1" eaLnBrk="1" hangingPunct="1">
              <a:defRPr/>
            </a:pPr>
            <a:r>
              <a:rPr lang="en-US" sz="2000" dirty="0">
                <a:latin typeface="+mn-lt"/>
              </a:rPr>
              <a:t>Distributing and collecting DOW surveys is a </a:t>
            </a:r>
            <a:r>
              <a:rPr lang="en-US" sz="2000" b="1" dirty="0">
                <a:latin typeface="+mn-lt"/>
              </a:rPr>
              <a:t>requirement</a:t>
            </a:r>
            <a:r>
              <a:rPr lang="en-US" sz="2000" dirty="0">
                <a:latin typeface="+mn-lt"/>
              </a:rPr>
              <a:t> for all agencies that receive VDSS grant funds. The VDSS Outcome Report, the DOW Community Survey report, and the DOW Shelter report are available on VAdata. These reports summarize survivor feedback and provide outcome measures for the VDSS Outcomes, as well as the Protective Factor Outcomes. </a:t>
            </a:r>
          </a:p>
          <a:p>
            <a:pPr lvl="1" eaLnBrk="1" hangingPunct="1">
              <a:defRPr/>
            </a:pPr>
            <a:endParaRPr lang="en-US" sz="1400" dirty="0">
              <a:latin typeface="+mn-lt"/>
            </a:endParaRPr>
          </a:p>
          <a:p>
            <a:pPr lvl="1" eaLnBrk="1" hangingPunct="1">
              <a:defRPr/>
            </a:pPr>
            <a:r>
              <a:rPr lang="en-US" sz="2000" dirty="0">
                <a:latin typeface="+mn-lt"/>
              </a:rPr>
              <a:t>Most of the data collected by the DOW surveys replicate evidence-based data.</a:t>
            </a:r>
          </a:p>
          <a:p>
            <a:pPr lvl="1" eaLnBrk="1" hangingPunct="1">
              <a:defRPr/>
            </a:pPr>
            <a:endParaRPr lang="en-US" sz="1400" dirty="0">
              <a:latin typeface="+mn-lt"/>
            </a:endParaRPr>
          </a:p>
          <a:p>
            <a:pPr lvl="1" eaLnBrk="1" hangingPunct="1">
              <a:defRPr/>
            </a:pPr>
            <a:r>
              <a:rPr lang="en-US" sz="2000" dirty="0">
                <a:latin typeface="+mn-lt"/>
              </a:rPr>
              <a:t>For these reasons, it is recommended that to the degree possible, domestic violence programs rely on DOW surveying rather than creating new surveys for survivors. Your agency can, however, create a separate survey to gauge survivor response to other elements of your programs. Just try to avoid creating “survey fatigue” by over assessing. </a:t>
            </a:r>
          </a:p>
          <a:p>
            <a:pPr eaLnBrk="1" hangingPunct="1">
              <a:defRPr/>
            </a:pPr>
            <a:endParaRPr lang="en-US" sz="2000" dirty="0">
              <a:latin typeface="+mn-l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5800" y="923925"/>
            <a:ext cx="6781800" cy="5940088"/>
          </a:xfrm>
          <a:prstGeom prst="rect">
            <a:avLst/>
          </a:prstGeom>
          <a:noFill/>
        </p:spPr>
        <p:txBody>
          <a:bodyPr>
            <a:spAutoFit/>
          </a:bodyPr>
          <a:lstStyle/>
          <a:p>
            <a:pPr marL="742950" lvl="1" indent="-285750" eaLnBrk="1" hangingPunct="1">
              <a:buFont typeface="Wingdings" panose="05000000000000000000" pitchFamily="2" charset="2"/>
              <a:buChar char="v"/>
              <a:defRPr/>
            </a:pPr>
            <a:r>
              <a:rPr lang="en-US" sz="2000" b="1" dirty="0">
                <a:solidFill>
                  <a:schemeClr val="accent1">
                    <a:lumMod val="50000"/>
                  </a:schemeClr>
                </a:solidFill>
                <a:latin typeface="+mn-lt"/>
              </a:rPr>
              <a:t>Recommended survey strategies</a:t>
            </a:r>
          </a:p>
          <a:p>
            <a:pPr marL="0" lvl="1">
              <a:defRPr/>
            </a:pPr>
            <a:endParaRPr lang="en-US" sz="2000" dirty="0"/>
          </a:p>
          <a:p>
            <a:pPr lvl="1" eaLnBrk="1" hangingPunct="1">
              <a:defRPr/>
            </a:pPr>
            <a:r>
              <a:rPr lang="en-US" sz="2000" dirty="0">
                <a:latin typeface="+mn-lt"/>
              </a:rPr>
              <a:t>In order to ensure that the surveys are reaching the widest diversity possible, it is recommended that domestic violence programs strive to survey </a:t>
            </a:r>
            <a:r>
              <a:rPr lang="en-US" sz="2000" b="1" dirty="0">
                <a:latin typeface="+mn-lt"/>
              </a:rPr>
              <a:t>every adult </a:t>
            </a:r>
            <a:r>
              <a:rPr lang="en-US" sz="2000" dirty="0">
                <a:latin typeface="+mn-lt"/>
              </a:rPr>
              <a:t>receives community-based service (clients who receive services on at least 3 occasions) and/or </a:t>
            </a:r>
            <a:r>
              <a:rPr lang="en-US" sz="2000" b="1" dirty="0">
                <a:latin typeface="+mn-lt"/>
              </a:rPr>
              <a:t>every adult </a:t>
            </a:r>
            <a:r>
              <a:rPr lang="en-US" sz="2000" dirty="0">
                <a:latin typeface="+mn-lt"/>
              </a:rPr>
              <a:t>shelter resident, recognizing that participation is </a:t>
            </a:r>
            <a:r>
              <a:rPr lang="en-US" sz="2000" u="sng" dirty="0">
                <a:latin typeface="+mn-lt"/>
              </a:rPr>
              <a:t>always voluntary</a:t>
            </a:r>
            <a:r>
              <a:rPr lang="en-US" sz="2000" dirty="0">
                <a:latin typeface="+mn-lt"/>
              </a:rPr>
              <a:t>.</a:t>
            </a:r>
          </a:p>
          <a:p>
            <a:pPr lvl="1" eaLnBrk="1" hangingPunct="1">
              <a:defRPr/>
            </a:pPr>
            <a:endParaRPr lang="en-US" sz="2000" dirty="0">
              <a:latin typeface="+mn-lt"/>
            </a:endParaRPr>
          </a:p>
          <a:p>
            <a:pPr lvl="1" eaLnBrk="1" hangingPunct="1">
              <a:defRPr/>
            </a:pPr>
            <a:r>
              <a:rPr lang="en-US" sz="2000" dirty="0">
                <a:latin typeface="+mn-lt"/>
              </a:rPr>
              <a:t>It is also recommended that each person be surveyed to </a:t>
            </a:r>
            <a:r>
              <a:rPr lang="en-US" sz="2000" b="1" dirty="0">
                <a:latin typeface="+mn-lt"/>
              </a:rPr>
              <a:t>no more frequently than every 6 weeks </a:t>
            </a:r>
            <a:r>
              <a:rPr lang="en-US" sz="2000" dirty="0">
                <a:latin typeface="+mn-lt"/>
              </a:rPr>
              <a:t>(unless services are terminated and then resumed, in which case a new survey would be appropriate) OR unless they are receiving significantly different services from your agency over an extended period of time.</a:t>
            </a:r>
          </a:p>
          <a:p>
            <a:pPr marL="0" lvl="1">
              <a:defRPr/>
            </a:pPr>
            <a:endParaRPr lang="en-US" sz="2000" dirty="0"/>
          </a:p>
          <a:p>
            <a:pPr marL="0" lvl="1">
              <a:defRPr/>
            </a:pPr>
            <a:endParaRPr lang="en-US" sz="2000" dirty="0"/>
          </a:p>
          <a:p>
            <a:pPr>
              <a:defRPr/>
            </a:pPr>
            <a:endParaRPr lang="en-US"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533400"/>
            <a:ext cx="7086600" cy="6309420"/>
          </a:xfrm>
          <a:prstGeom prst="rect">
            <a:avLst/>
          </a:prstGeom>
          <a:noFill/>
        </p:spPr>
        <p:txBody>
          <a:bodyPr>
            <a:spAutoFit/>
          </a:bodyPr>
          <a:lstStyle/>
          <a:p>
            <a:pPr marL="457200" indent="-457200" eaLnBrk="1" hangingPunct="1">
              <a:buClr>
                <a:schemeClr val="accent1"/>
              </a:buClr>
              <a:buSzPct val="85000"/>
              <a:buFont typeface="+mj-lt"/>
              <a:buAutoNum type="arabicPeriod" startAt="6"/>
              <a:defRPr/>
            </a:pPr>
            <a:r>
              <a:rPr lang="en-US" sz="2400" dirty="0">
                <a:solidFill>
                  <a:schemeClr val="tx2"/>
                </a:solidFill>
                <a:latin typeface="+mn-lt"/>
              </a:rPr>
              <a:t>Develop a data review process.</a:t>
            </a:r>
          </a:p>
          <a:p>
            <a:pPr eaLnBrk="1" hangingPunct="1">
              <a:defRPr/>
            </a:pPr>
            <a:endParaRPr lang="en-US" dirty="0">
              <a:latin typeface="+mn-lt"/>
            </a:endParaRPr>
          </a:p>
          <a:p>
            <a:pPr eaLnBrk="1" hangingPunct="1">
              <a:defRPr/>
            </a:pPr>
            <a:r>
              <a:rPr lang="en-US" sz="2000" dirty="0">
                <a:latin typeface="+mn-lt"/>
              </a:rPr>
              <a:t>Deciding on a data review process is part of program planning and should occur in advance of beginning new activities or making changes to current service delivery.</a:t>
            </a:r>
          </a:p>
          <a:p>
            <a:pPr eaLnBrk="1" hangingPunct="1">
              <a:defRPr/>
            </a:pPr>
            <a:endParaRPr lang="en-US" sz="1400" dirty="0">
              <a:latin typeface="+mn-lt"/>
            </a:endParaRPr>
          </a:p>
          <a:p>
            <a:pPr marL="285750" indent="-285750" eaLnBrk="1" hangingPunct="1">
              <a:buClr>
                <a:schemeClr val="accent1"/>
              </a:buClr>
              <a:buFont typeface="Courier New" panose="02070309020205020404" pitchFamily="49" charset="0"/>
              <a:buChar char="o"/>
              <a:defRPr/>
            </a:pPr>
            <a:r>
              <a:rPr lang="en-US" sz="2000" dirty="0">
                <a:latin typeface="+mn-lt"/>
              </a:rPr>
              <a:t>At what intervals will you review your DOW data?</a:t>
            </a:r>
          </a:p>
          <a:p>
            <a:pPr marL="285750" indent="-285750" eaLnBrk="1" hangingPunct="1">
              <a:buClr>
                <a:schemeClr val="accent1"/>
              </a:buClr>
              <a:buFont typeface="Courier New" panose="02070309020205020404" pitchFamily="49" charset="0"/>
              <a:buChar char="o"/>
              <a:defRPr/>
            </a:pPr>
            <a:endParaRPr lang="en-US" sz="1400" dirty="0">
              <a:latin typeface="+mn-lt"/>
            </a:endParaRPr>
          </a:p>
          <a:p>
            <a:pPr marL="285750" indent="-285750" eaLnBrk="1" hangingPunct="1">
              <a:buClr>
                <a:schemeClr val="accent1"/>
              </a:buClr>
              <a:buFont typeface="Courier New" panose="02070309020205020404" pitchFamily="49" charset="0"/>
              <a:buChar char="o"/>
              <a:defRPr/>
            </a:pPr>
            <a:r>
              <a:rPr lang="en-US" sz="2000" dirty="0">
                <a:latin typeface="+mn-lt"/>
              </a:rPr>
              <a:t>Who will be involved in the review?</a:t>
            </a:r>
          </a:p>
          <a:p>
            <a:pPr marL="285750" indent="-285750" eaLnBrk="1" hangingPunct="1">
              <a:buClr>
                <a:schemeClr val="accent1"/>
              </a:buClr>
              <a:buFont typeface="Courier New" panose="02070309020205020404" pitchFamily="49" charset="0"/>
              <a:buChar char="o"/>
              <a:defRPr/>
            </a:pPr>
            <a:endParaRPr lang="en-US" sz="1400" dirty="0">
              <a:latin typeface="+mn-lt"/>
            </a:endParaRPr>
          </a:p>
          <a:p>
            <a:pPr marL="285750" indent="-285750" eaLnBrk="1" hangingPunct="1">
              <a:buClr>
                <a:schemeClr val="accent1"/>
              </a:buClr>
              <a:buFont typeface="Courier New" panose="02070309020205020404" pitchFamily="49" charset="0"/>
              <a:buChar char="o"/>
              <a:defRPr/>
            </a:pPr>
            <a:r>
              <a:rPr lang="en-US" sz="2000" dirty="0">
                <a:latin typeface="+mn-lt"/>
              </a:rPr>
              <a:t>How will you share your findings and with whom?</a:t>
            </a:r>
          </a:p>
          <a:p>
            <a:pPr marL="285750" indent="-285750" eaLnBrk="1" hangingPunct="1">
              <a:buClr>
                <a:schemeClr val="accent1"/>
              </a:buClr>
              <a:buFont typeface="Courier New" panose="02070309020205020404" pitchFamily="49" charset="0"/>
              <a:buChar char="o"/>
              <a:defRPr/>
            </a:pPr>
            <a:endParaRPr lang="en-US" sz="1400" dirty="0">
              <a:latin typeface="+mn-lt"/>
            </a:endParaRPr>
          </a:p>
          <a:p>
            <a:pPr marL="285750" indent="-285750" eaLnBrk="1" hangingPunct="1">
              <a:buClr>
                <a:schemeClr val="accent1"/>
              </a:buClr>
              <a:buFont typeface="Courier New" panose="02070309020205020404" pitchFamily="49" charset="0"/>
              <a:buChar char="o"/>
              <a:defRPr/>
            </a:pPr>
            <a:r>
              <a:rPr lang="en-US" sz="2000" dirty="0">
                <a:latin typeface="+mn-lt"/>
              </a:rPr>
              <a:t>How will you use the results to improve your project/program?</a:t>
            </a:r>
          </a:p>
          <a:p>
            <a:pPr eaLnBrk="1" hangingPunct="1">
              <a:defRPr/>
            </a:pPr>
            <a:endParaRPr lang="en-US" sz="1400" dirty="0">
              <a:latin typeface="+mn-lt"/>
            </a:endParaRPr>
          </a:p>
          <a:p>
            <a:pPr eaLnBrk="1" hangingPunct="1">
              <a:defRPr/>
            </a:pPr>
            <a:r>
              <a:rPr lang="en-US" i="1" dirty="0">
                <a:latin typeface="+mn-lt"/>
              </a:rPr>
              <a:t>Remember, due to the need to protect anonymity and individual client privacy, only information beyond 90 days is available in the Community and Shelter reports, </a:t>
            </a:r>
            <a:r>
              <a:rPr lang="en-US" b="1" i="1" dirty="0">
                <a:latin typeface="+mn-lt"/>
              </a:rPr>
              <a:t>but is available immediately* in the VDSS Outcomes report</a:t>
            </a:r>
            <a:r>
              <a:rPr lang="en-US" i="1" dirty="0">
                <a:latin typeface="+mn-lt"/>
              </a:rPr>
              <a:t>. If and when you are revisiting program planning and strategy, recognize that you will not likely begin to see specific feedback for at least 90 days.</a:t>
            </a:r>
            <a:br>
              <a:rPr lang="en-US" i="1" dirty="0">
                <a:latin typeface="+mn-lt"/>
              </a:rPr>
            </a:br>
            <a:br>
              <a:rPr lang="en-US" i="1" dirty="0">
                <a:latin typeface="+mn-lt"/>
              </a:rPr>
            </a:br>
            <a:r>
              <a:rPr lang="en-US" sz="1400" i="1" dirty="0">
                <a:latin typeface="+mn-lt"/>
              </a:rPr>
              <a:t>*Immediately means as soon as it is entered into the VAdata system.</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p:cNvSpPr txBox="1">
            <a:spLocks/>
          </p:cNvSpPr>
          <p:nvPr/>
        </p:nvSpPr>
        <p:spPr>
          <a:xfrm>
            <a:off x="457200" y="274638"/>
            <a:ext cx="7467600" cy="1143000"/>
          </a:xfrm>
          <a:prstGeom prst="rect">
            <a:avLst/>
          </a:prstGeom>
        </p:spPr>
        <p:txBody>
          <a:bodyPr/>
          <a:lst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Franklin Gothic Medium" pitchFamily="34" charset="0"/>
              </a:defRPr>
            </a:lvl2pPr>
            <a:lvl3pPr algn="l" rtl="0" eaLnBrk="0" fontAlgn="base" hangingPunct="0">
              <a:spcBef>
                <a:spcPct val="0"/>
              </a:spcBef>
              <a:spcAft>
                <a:spcPct val="0"/>
              </a:spcAft>
              <a:defRPr sz="3000">
                <a:solidFill>
                  <a:schemeClr val="tx2"/>
                </a:solidFill>
                <a:latin typeface="Franklin Gothic Medium" pitchFamily="34" charset="0"/>
              </a:defRPr>
            </a:lvl3pPr>
            <a:lvl4pPr algn="l" rtl="0" eaLnBrk="0" fontAlgn="base" hangingPunct="0">
              <a:spcBef>
                <a:spcPct val="0"/>
              </a:spcBef>
              <a:spcAft>
                <a:spcPct val="0"/>
              </a:spcAft>
              <a:defRPr sz="3000">
                <a:solidFill>
                  <a:schemeClr val="tx2"/>
                </a:solidFill>
                <a:latin typeface="Franklin Gothic Medium" pitchFamily="34" charset="0"/>
              </a:defRPr>
            </a:lvl4pPr>
            <a:lvl5pPr algn="l" rtl="0" eaLnBrk="0" fontAlgn="base" hangingPunct="0">
              <a:spcBef>
                <a:spcPct val="0"/>
              </a:spcBef>
              <a:spcAft>
                <a:spcPct val="0"/>
              </a:spcAft>
              <a:defRPr sz="3000">
                <a:solidFill>
                  <a:schemeClr val="tx2"/>
                </a:solidFill>
                <a:latin typeface="Franklin Gothic Medium" pitchFamily="34" charset="0"/>
              </a:defRPr>
            </a:lvl5pPr>
            <a:lvl6pPr marL="457200" algn="l" rtl="0" eaLnBrk="1" fontAlgn="base" hangingPunct="1">
              <a:spcBef>
                <a:spcPct val="0"/>
              </a:spcBef>
              <a:spcAft>
                <a:spcPct val="0"/>
              </a:spcAft>
              <a:defRPr sz="3000">
                <a:solidFill>
                  <a:schemeClr val="tx2"/>
                </a:solidFill>
                <a:latin typeface="Franklin Gothic Medium" pitchFamily="34" charset="0"/>
              </a:defRPr>
            </a:lvl6pPr>
            <a:lvl7pPr marL="914400" algn="l" rtl="0" eaLnBrk="1" fontAlgn="base" hangingPunct="1">
              <a:spcBef>
                <a:spcPct val="0"/>
              </a:spcBef>
              <a:spcAft>
                <a:spcPct val="0"/>
              </a:spcAft>
              <a:defRPr sz="3000">
                <a:solidFill>
                  <a:schemeClr val="tx2"/>
                </a:solidFill>
                <a:latin typeface="Franklin Gothic Medium" pitchFamily="34" charset="0"/>
              </a:defRPr>
            </a:lvl7pPr>
            <a:lvl8pPr marL="1371600" algn="l" rtl="0" eaLnBrk="1" fontAlgn="base" hangingPunct="1">
              <a:spcBef>
                <a:spcPct val="0"/>
              </a:spcBef>
              <a:spcAft>
                <a:spcPct val="0"/>
              </a:spcAft>
              <a:defRPr sz="3000">
                <a:solidFill>
                  <a:schemeClr val="tx2"/>
                </a:solidFill>
                <a:latin typeface="Franklin Gothic Medium" pitchFamily="34" charset="0"/>
              </a:defRPr>
            </a:lvl8pPr>
            <a:lvl9pPr marL="1828800" algn="l" rtl="0" eaLnBrk="1" fontAlgn="base" hangingPunct="1">
              <a:spcBef>
                <a:spcPct val="0"/>
              </a:spcBef>
              <a:spcAft>
                <a:spcPct val="0"/>
              </a:spcAft>
              <a:defRPr sz="3000">
                <a:solidFill>
                  <a:schemeClr val="tx2"/>
                </a:solidFill>
                <a:latin typeface="Franklin Gothic Medium" pitchFamily="34" charset="0"/>
              </a:defRPr>
            </a:lvl9pPr>
          </a:lstStyle>
          <a:p>
            <a:pPr eaLnBrk="1" hangingPunct="1">
              <a:buClr>
                <a:schemeClr val="accent1"/>
              </a:buClr>
              <a:buSzPct val="85000"/>
              <a:defRPr/>
            </a:pPr>
            <a:r>
              <a:rPr lang="en-US" sz="2400" dirty="0">
                <a:latin typeface="+mn-lt"/>
                <a:ea typeface="+mn-ea"/>
                <a:cs typeface="Arial" panose="020B0604020202020204" pitchFamily="34" charset="0"/>
              </a:rPr>
              <a:t>	</a:t>
            </a:r>
          </a:p>
        </p:txBody>
      </p:sp>
      <p:sp>
        <p:nvSpPr>
          <p:cNvPr id="30723" name="Content Placeholder 4"/>
          <p:cNvSpPr txBox="1">
            <a:spLocks/>
          </p:cNvSpPr>
          <p:nvPr/>
        </p:nvSpPr>
        <p:spPr bwMode="auto">
          <a:xfrm>
            <a:off x="457200" y="685800"/>
            <a:ext cx="7467600" cy="578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a:spcBef>
                <a:spcPts val="600"/>
              </a:spcBef>
              <a:buClr>
                <a:schemeClr val="accent1"/>
              </a:buClr>
              <a:buSzPct val="70000"/>
              <a:buFont typeface="Wingdings" panose="05000000000000000000" pitchFamily="2" charset="2"/>
              <a:buChar char=""/>
              <a:defRPr sz="2400">
                <a:solidFill>
                  <a:schemeClr val="tx1"/>
                </a:solidFill>
                <a:latin typeface="Franklin Gothic Book" panose="020B0503020102020204" pitchFamily="34" charset="0"/>
              </a:defRPr>
            </a:lvl1pPr>
            <a:lvl2pPr marL="639763" indent="-273050">
              <a:spcBef>
                <a:spcPct val="20000"/>
              </a:spcBef>
              <a:buClr>
                <a:schemeClr val="accent1"/>
              </a:buClr>
              <a:buSzPct val="80000"/>
              <a:buFont typeface="Wingdings 2" panose="05020102010507070707" pitchFamily="18" charset="2"/>
              <a:buChar char=""/>
              <a:defRPr sz="2100">
                <a:solidFill>
                  <a:schemeClr val="tx1"/>
                </a:solidFill>
                <a:latin typeface="Franklin Gothic Book" panose="020B0503020102020204" pitchFamily="34" charset="0"/>
              </a:defRPr>
            </a:lvl2pPr>
            <a:lvl3pPr indent="-182563">
              <a:spcBef>
                <a:spcPct val="20000"/>
              </a:spcBef>
              <a:buClr>
                <a:srgbClr val="6FB833"/>
              </a:buClr>
              <a:buSzPct val="60000"/>
              <a:buFont typeface="Wingdings" panose="05000000000000000000" pitchFamily="2" charset="2"/>
              <a:buChar char=""/>
              <a:defRPr>
                <a:solidFill>
                  <a:schemeClr val="tx1"/>
                </a:solidFill>
                <a:latin typeface="Franklin Gothic Book" panose="020B0503020102020204" pitchFamily="34" charset="0"/>
              </a:defRPr>
            </a:lvl3pPr>
            <a:lvl4pPr marL="1187450" indent="-182563">
              <a:spcBef>
                <a:spcPct val="20000"/>
              </a:spcBef>
              <a:buClr>
                <a:srgbClr val="C0E5AF"/>
              </a:buClr>
              <a:buSzPct val="60000"/>
              <a:buFont typeface="Wingdings" panose="05000000000000000000" pitchFamily="2" charset="2"/>
              <a:buChar char=""/>
              <a:defRPr>
                <a:solidFill>
                  <a:schemeClr val="tx1"/>
                </a:solidFill>
                <a:latin typeface="Franklin Gothic Book" panose="020B0503020102020204" pitchFamily="34" charset="0"/>
              </a:defRPr>
            </a:lvl4pPr>
            <a:lvl5pPr marL="1462088" indent="-182563">
              <a:spcBef>
                <a:spcPct val="20000"/>
              </a:spcBef>
              <a:buClr>
                <a:srgbClr val="F3AABE"/>
              </a:buClr>
              <a:buSzPct val="68000"/>
              <a:buFont typeface="Wingdings 2" panose="05020102010507070707" pitchFamily="18" charset="2"/>
              <a:buChar char=""/>
              <a:defRPr sz="1600">
                <a:solidFill>
                  <a:schemeClr val="tx1"/>
                </a:solidFill>
                <a:latin typeface="Franklin Gothic Book" panose="020B0503020102020204" pitchFamily="34" charset="0"/>
              </a:defRPr>
            </a:lvl5pPr>
            <a:lvl6pPr marL="1919288" indent="-182563" eaLnBrk="0" fontAlgn="base" hangingPunct="0">
              <a:spcBef>
                <a:spcPct val="20000"/>
              </a:spcBef>
              <a:spcAft>
                <a:spcPct val="0"/>
              </a:spcAft>
              <a:buClr>
                <a:srgbClr val="F3AABE"/>
              </a:buClr>
              <a:buSzPct val="68000"/>
              <a:buFont typeface="Wingdings 2" panose="05020102010507070707" pitchFamily="18" charset="2"/>
              <a:buChar char=""/>
              <a:defRPr sz="1600">
                <a:solidFill>
                  <a:schemeClr val="tx1"/>
                </a:solidFill>
                <a:latin typeface="Franklin Gothic Book" panose="020B0503020102020204" pitchFamily="34" charset="0"/>
              </a:defRPr>
            </a:lvl6pPr>
            <a:lvl7pPr marL="2376488" indent="-182563" eaLnBrk="0" fontAlgn="base" hangingPunct="0">
              <a:spcBef>
                <a:spcPct val="20000"/>
              </a:spcBef>
              <a:spcAft>
                <a:spcPct val="0"/>
              </a:spcAft>
              <a:buClr>
                <a:srgbClr val="F3AABE"/>
              </a:buClr>
              <a:buSzPct val="68000"/>
              <a:buFont typeface="Wingdings 2" panose="05020102010507070707" pitchFamily="18" charset="2"/>
              <a:buChar char=""/>
              <a:defRPr sz="1600">
                <a:solidFill>
                  <a:schemeClr val="tx1"/>
                </a:solidFill>
                <a:latin typeface="Franklin Gothic Book" panose="020B0503020102020204" pitchFamily="34" charset="0"/>
              </a:defRPr>
            </a:lvl7pPr>
            <a:lvl8pPr marL="2833688" indent="-182563" eaLnBrk="0" fontAlgn="base" hangingPunct="0">
              <a:spcBef>
                <a:spcPct val="20000"/>
              </a:spcBef>
              <a:spcAft>
                <a:spcPct val="0"/>
              </a:spcAft>
              <a:buClr>
                <a:srgbClr val="F3AABE"/>
              </a:buClr>
              <a:buSzPct val="68000"/>
              <a:buFont typeface="Wingdings 2" panose="05020102010507070707" pitchFamily="18" charset="2"/>
              <a:buChar char=""/>
              <a:defRPr sz="1600">
                <a:solidFill>
                  <a:schemeClr val="tx1"/>
                </a:solidFill>
                <a:latin typeface="Franklin Gothic Book" panose="020B0503020102020204" pitchFamily="34" charset="0"/>
              </a:defRPr>
            </a:lvl8pPr>
            <a:lvl9pPr marL="3290888" indent="-182563" eaLnBrk="0" fontAlgn="base" hangingPunct="0">
              <a:spcBef>
                <a:spcPct val="20000"/>
              </a:spcBef>
              <a:spcAft>
                <a:spcPct val="0"/>
              </a:spcAft>
              <a:buClr>
                <a:srgbClr val="F3AABE"/>
              </a:buClr>
              <a:buSzPct val="68000"/>
              <a:buFont typeface="Wingdings 2" panose="05020102010507070707" pitchFamily="18" charset="2"/>
              <a:buChar char=""/>
              <a:defRPr sz="1600">
                <a:solidFill>
                  <a:schemeClr val="tx1"/>
                </a:solidFill>
                <a:latin typeface="Franklin Gothic Book" panose="020B0503020102020204" pitchFamily="34" charset="0"/>
              </a:defRPr>
            </a:lvl9pPr>
          </a:lstStyle>
          <a:p>
            <a:pPr marL="457200" indent="-457200">
              <a:buFont typeface="+mj-lt"/>
              <a:buAutoNum type="arabicPeriod" startAt="7"/>
              <a:defRPr/>
            </a:pPr>
            <a:r>
              <a:rPr lang="en-US" dirty="0">
                <a:solidFill>
                  <a:schemeClr val="tx2"/>
                </a:solidFill>
                <a:latin typeface="+mn-lt"/>
              </a:rPr>
              <a:t>Share your DOW Outcome Data.</a:t>
            </a:r>
            <a:endParaRPr lang="en-US" altLang="en-US" dirty="0">
              <a:solidFill>
                <a:schemeClr val="tx2"/>
              </a:solidFill>
              <a:latin typeface="+mn-lt"/>
            </a:endParaRPr>
          </a:p>
          <a:p>
            <a:pPr marL="0" indent="0">
              <a:buFont typeface="Wingdings" panose="05000000000000000000" pitchFamily="2" charset="2"/>
              <a:buNone/>
              <a:defRPr/>
            </a:pPr>
            <a:endParaRPr lang="en-US" altLang="en-US" dirty="0"/>
          </a:p>
          <a:p>
            <a:pPr marL="366713" lvl="1" indent="0">
              <a:buFont typeface="Wingdings 2" panose="05020102010507070707" pitchFamily="18" charset="2"/>
              <a:buNone/>
              <a:defRPr/>
            </a:pPr>
            <a:r>
              <a:rPr lang="en-US" altLang="en-US" sz="2200" b="1" dirty="0"/>
              <a:t>Suggestions for sharing your information:</a:t>
            </a:r>
          </a:p>
          <a:p>
            <a:pPr lvl="2">
              <a:buFont typeface="Courier New" panose="02070309020205020404" pitchFamily="49" charset="0"/>
              <a:buChar char="o"/>
              <a:defRPr/>
            </a:pPr>
            <a:endParaRPr lang="en-US" altLang="en-US" sz="900" dirty="0"/>
          </a:p>
          <a:p>
            <a:pPr lvl="2">
              <a:buFont typeface="Courier New" panose="02070309020205020404" pitchFamily="49" charset="0"/>
              <a:buChar char="o"/>
              <a:defRPr/>
            </a:pPr>
            <a:r>
              <a:rPr lang="en-US" altLang="en-US" sz="2000" dirty="0"/>
              <a:t>County/City officials, Board of Directors, community partners and the general public are interested in your work.</a:t>
            </a:r>
          </a:p>
          <a:p>
            <a:pPr marL="641350" lvl="2" indent="0">
              <a:buFont typeface="Wingdings" panose="05000000000000000000" pitchFamily="2" charset="2"/>
              <a:buNone/>
              <a:defRPr/>
            </a:pPr>
            <a:endParaRPr lang="en-US" altLang="en-US" sz="900" dirty="0"/>
          </a:p>
          <a:p>
            <a:pPr lvl="2">
              <a:buFont typeface="Courier New" panose="02070309020205020404" pitchFamily="49" charset="0"/>
              <a:buChar char="o"/>
              <a:defRPr/>
            </a:pPr>
            <a:r>
              <a:rPr lang="en-US" altLang="en-US" sz="2000" dirty="0"/>
              <a:t>Share stories of your program’s success quantified by outputs and qualified by outcomes and survivor comments.</a:t>
            </a:r>
          </a:p>
          <a:p>
            <a:pPr lvl="2">
              <a:buFont typeface="Courier New" panose="02070309020205020404" pitchFamily="49" charset="0"/>
              <a:buChar char="o"/>
              <a:defRPr/>
            </a:pPr>
            <a:endParaRPr lang="en-US" altLang="en-US" sz="900" dirty="0"/>
          </a:p>
          <a:p>
            <a:pPr lvl="2">
              <a:buFont typeface="Courier New" panose="02070309020205020404" pitchFamily="49" charset="0"/>
              <a:buChar char="o"/>
              <a:defRPr/>
            </a:pPr>
            <a:r>
              <a:rPr lang="en-US" altLang="en-US" sz="2000" dirty="0"/>
              <a:t>Invisible programs miss out on many levels of community support.  </a:t>
            </a:r>
          </a:p>
          <a:p>
            <a:pPr lvl="2">
              <a:buFont typeface="Courier New" panose="02070309020205020404" pitchFamily="49" charset="0"/>
              <a:buChar char="o"/>
              <a:defRPr/>
            </a:pPr>
            <a:endParaRPr lang="en-US" altLang="en-US" sz="900" dirty="0"/>
          </a:p>
          <a:p>
            <a:pPr lvl="2">
              <a:buFont typeface="Courier New" panose="02070309020205020404" pitchFamily="49" charset="0"/>
              <a:buChar char="o"/>
              <a:defRPr/>
            </a:pPr>
            <a:r>
              <a:rPr lang="en-US" altLang="en-US" sz="2000" dirty="0"/>
              <a:t>Brainstorm opportunities to let people know about your good work.</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6400" y="304800"/>
            <a:ext cx="6172200" cy="914400"/>
          </a:xfrm>
        </p:spPr>
        <p:txBody>
          <a:bodyPr/>
          <a:lstStyle/>
          <a:p>
            <a:pPr>
              <a:defRPr/>
            </a:pPr>
            <a:r>
              <a:rPr lang="en-US" sz="4000" dirty="0"/>
              <a:t>Help Options</a:t>
            </a:r>
          </a:p>
        </p:txBody>
      </p:sp>
      <p:sp>
        <p:nvSpPr>
          <p:cNvPr id="3" name="Content Placeholder 2"/>
          <p:cNvSpPr>
            <a:spLocks noGrp="1"/>
          </p:cNvSpPr>
          <p:nvPr>
            <p:ph type="subTitle" idx="1"/>
          </p:nvPr>
        </p:nvSpPr>
        <p:spPr>
          <a:xfrm>
            <a:off x="2352135" y="1828800"/>
            <a:ext cx="6477000" cy="4546600"/>
          </a:xfrm>
        </p:spPr>
        <p:txBody>
          <a:bodyPr/>
          <a:lstStyle/>
          <a:p>
            <a:pPr marL="457200" indent="-457200">
              <a:defRPr/>
            </a:pPr>
            <a:r>
              <a:rPr lang="en-US" sz="2800" dirty="0"/>
              <a:t>You may see this symbol by several fields on the form:</a:t>
            </a:r>
          </a:p>
          <a:p>
            <a:pPr marL="838200" lvl="1" indent="-381000">
              <a:defRPr/>
            </a:pPr>
            <a:endParaRPr lang="en-US" sz="4000" dirty="0"/>
          </a:p>
          <a:p>
            <a:pPr marL="457200" indent="-457200">
              <a:defRPr/>
            </a:pPr>
            <a:endParaRPr lang="en-US" sz="2800" dirty="0"/>
          </a:p>
          <a:p>
            <a:pPr marL="457200" indent="-457200">
              <a:defRPr/>
            </a:pPr>
            <a:endParaRPr lang="en-US" sz="2800" dirty="0"/>
          </a:p>
          <a:p>
            <a:pPr marL="457200" indent="-457200">
              <a:defRPr/>
            </a:pPr>
            <a:r>
              <a:rPr lang="en-US" sz="2800" dirty="0"/>
              <a:t>Click on the symbol for more detailed information or requirements of the field.</a:t>
            </a:r>
          </a:p>
          <a:p>
            <a:pPr>
              <a:defRPr/>
            </a:pPr>
            <a:endParaRPr lang="en-US" dirty="0"/>
          </a:p>
        </p:txBody>
      </p:sp>
      <p:pic>
        <p:nvPicPr>
          <p:cNvPr id="52227" name="Picture 4" descr="Question Mark.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858888" y="3200400"/>
            <a:ext cx="1089025" cy="993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73895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Autofit/>
          </a:bodyPr>
          <a:lstStyle/>
          <a:p>
            <a:pPr algn="ctr">
              <a:defRPr/>
            </a:pPr>
            <a:br>
              <a:rPr lang="en-US" sz="3600" dirty="0"/>
            </a:br>
            <a:r>
              <a:rPr lang="en-US" sz="3200" dirty="0"/>
              <a:t>HELP! </a:t>
            </a:r>
            <a:r>
              <a:rPr lang="en-US" sz="3200" dirty="0" err="1"/>
              <a:t>VAdata’s</a:t>
            </a:r>
            <a:r>
              <a:rPr lang="en-US" sz="3200" dirty="0"/>
              <a:t> not working.</a:t>
            </a:r>
            <a:endParaRPr lang="en-US" sz="3600" dirty="0"/>
          </a:p>
        </p:txBody>
      </p:sp>
      <p:sp>
        <p:nvSpPr>
          <p:cNvPr id="35843" name="Rectangle 3"/>
          <p:cNvSpPr>
            <a:spLocks noGrp="1" noChangeArrowheads="1"/>
          </p:cNvSpPr>
          <p:nvPr>
            <p:ph sz="quarter" idx="1"/>
          </p:nvPr>
        </p:nvSpPr>
        <p:spPr/>
        <p:txBody>
          <a:bodyPr/>
          <a:lstStyle/>
          <a:p>
            <a:pPr algn="ctr">
              <a:lnSpc>
                <a:spcPct val="80000"/>
              </a:lnSpc>
              <a:buNone/>
            </a:pPr>
            <a:r>
              <a:rPr lang="en-US" altLang="en-US" sz="2800" dirty="0"/>
              <a:t>If you think something is wrong with </a:t>
            </a:r>
            <a:r>
              <a:rPr lang="en-US" altLang="en-US" sz="2800" dirty="0" err="1"/>
              <a:t>VAdata</a:t>
            </a:r>
            <a:r>
              <a:rPr lang="en-US" altLang="en-US" sz="2800" dirty="0"/>
              <a:t>, please let us know! Give us a call at </a:t>
            </a:r>
            <a:r>
              <a:rPr lang="en-US" altLang="en-US" sz="3200" b="1" dirty="0"/>
              <a:t>804.377.0335 </a:t>
            </a:r>
            <a:r>
              <a:rPr lang="en-US" altLang="en-US" sz="2800" dirty="0"/>
              <a:t>or email us at </a:t>
            </a:r>
            <a:endParaRPr lang="en-US" altLang="en-US" sz="3200" b="1" dirty="0"/>
          </a:p>
          <a:p>
            <a:pPr algn="ctr">
              <a:lnSpc>
                <a:spcPct val="80000"/>
              </a:lnSpc>
              <a:buNone/>
            </a:pPr>
            <a:r>
              <a:rPr lang="en-US" altLang="en-US" sz="2800" b="1" dirty="0">
                <a:hlinkClick r:id="rId3"/>
              </a:rPr>
              <a:t>vadataadmin@vsdvalliance.org</a:t>
            </a:r>
            <a:endParaRPr lang="en-US" b="1" dirty="0"/>
          </a:p>
          <a:p>
            <a:pPr algn="ctr">
              <a:lnSpc>
                <a:spcPct val="80000"/>
              </a:lnSpc>
              <a:buNone/>
            </a:pPr>
            <a:endParaRPr lang="en-US" altLang="en-US" sz="2800" dirty="0"/>
          </a:p>
          <a:p>
            <a:pPr algn="ctr">
              <a:lnSpc>
                <a:spcPct val="80000"/>
              </a:lnSpc>
              <a:buFont typeface="Wingdings" panose="05000000000000000000" pitchFamily="2" charset="2"/>
              <a:buNone/>
            </a:pPr>
            <a:r>
              <a:rPr lang="en-US" altLang="en-US" dirty="0"/>
              <a:t>We don’t use VAdata every day in the same ways you do, so sometimes the only way that we know something is broken is when you tell us.</a:t>
            </a:r>
          </a:p>
          <a:p>
            <a:pPr algn="ctr">
              <a:lnSpc>
                <a:spcPct val="80000"/>
              </a:lnSpc>
              <a:buFont typeface="Wingdings" panose="05000000000000000000" pitchFamily="2" charset="2"/>
              <a:buNone/>
            </a:pPr>
            <a:endParaRPr lang="en-US" altLang="en-US" dirty="0"/>
          </a:p>
          <a:p>
            <a:pPr algn="ctr">
              <a:lnSpc>
                <a:spcPct val="80000"/>
              </a:lnSpc>
              <a:buNone/>
            </a:pPr>
            <a:r>
              <a:rPr lang="en-US" dirty="0"/>
              <a:t>We also like to talk with you by phone when you have questions because we may need additional details about your concern in order to fix the issue.</a:t>
            </a:r>
          </a:p>
        </p:txBody>
      </p:sp>
    </p:spTree>
    <p:extLst>
      <p:ext uri="{BB962C8B-B14F-4D97-AF65-F5344CB8AC3E}">
        <p14:creationId xmlns:p14="http://schemas.microsoft.com/office/powerpoint/2010/main" val="22946351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algn="ctr">
              <a:defRPr/>
            </a:pPr>
            <a:r>
              <a:rPr lang="en-US" sz="4000" dirty="0"/>
              <a:t>How Can I Get Additional Help About Other Topics or Concerns?</a:t>
            </a:r>
          </a:p>
        </p:txBody>
      </p:sp>
      <p:sp>
        <p:nvSpPr>
          <p:cNvPr id="37891" name="Rectangle 3"/>
          <p:cNvSpPr>
            <a:spLocks noGrp="1" noChangeArrowheads="1"/>
          </p:cNvSpPr>
          <p:nvPr>
            <p:ph sz="quarter" idx="1"/>
          </p:nvPr>
        </p:nvSpPr>
        <p:spPr>
          <a:xfrm>
            <a:off x="457200" y="1676400"/>
            <a:ext cx="7696200" cy="4492625"/>
          </a:xfrm>
        </p:spPr>
        <p:txBody>
          <a:bodyPr/>
          <a:lstStyle/>
          <a:p>
            <a:pPr algn="ctr">
              <a:buNone/>
            </a:pPr>
            <a:r>
              <a:rPr lang="en-US" sz="2800" dirty="0"/>
              <a:t>The Action Alliance staff urge you to contact us whenever you have a question or a concern about VAdata, resources, advocacy, policy, training, funding, or anything else.</a:t>
            </a:r>
          </a:p>
          <a:p>
            <a:pPr algn="ctr">
              <a:buFont typeface="Wingdings" panose="05000000000000000000" pitchFamily="2" charset="2"/>
              <a:buNone/>
            </a:pPr>
            <a:endParaRPr lang="en-US" altLang="en-US" sz="1400" dirty="0"/>
          </a:p>
          <a:p>
            <a:pPr algn="ctr">
              <a:buFont typeface="Wingdings" panose="05000000000000000000" pitchFamily="2" charset="2"/>
              <a:buNone/>
            </a:pPr>
            <a:r>
              <a:rPr lang="en-US" altLang="en-US" sz="2800" dirty="0">
                <a:solidFill>
                  <a:schemeClr val="accent2"/>
                </a:solidFill>
              </a:rPr>
              <a:t>Staff can be reached at</a:t>
            </a:r>
          </a:p>
          <a:p>
            <a:pPr algn="ctr">
              <a:buFont typeface="Wingdings" panose="05000000000000000000" pitchFamily="2" charset="2"/>
              <a:buNone/>
            </a:pPr>
            <a:r>
              <a:rPr lang="en-US" altLang="en-US" sz="3200" b="1" dirty="0">
                <a:solidFill>
                  <a:schemeClr val="accent2"/>
                </a:solidFill>
              </a:rPr>
              <a:t>804.377.0335</a:t>
            </a:r>
            <a:br>
              <a:rPr lang="en-US" altLang="en-US" sz="3200" b="1" dirty="0">
                <a:solidFill>
                  <a:schemeClr val="accent2"/>
                </a:solidFill>
              </a:rPr>
            </a:br>
            <a:br>
              <a:rPr lang="en-US" altLang="en-US" sz="3200" b="1" dirty="0">
                <a:solidFill>
                  <a:schemeClr val="accent2"/>
                </a:solidFill>
              </a:rPr>
            </a:br>
            <a:r>
              <a:rPr lang="en-US" altLang="en-US" sz="2800" dirty="0"/>
              <a:t>Or you can visit our website to send a message directly to staff members. Visit </a:t>
            </a:r>
            <a:r>
              <a:rPr lang="en-US" altLang="en-US" sz="2800" dirty="0">
                <a:hlinkClick r:id="rId3"/>
              </a:rPr>
              <a:t>https://vsdvalliance.org/contact/</a:t>
            </a:r>
            <a:r>
              <a:rPr lang="en-US" altLang="en-US" sz="2800" dirty="0"/>
              <a:t>.</a:t>
            </a:r>
            <a:endParaRPr lang="en-US" altLang="en-US" sz="1400" dirty="0"/>
          </a:p>
          <a:p>
            <a:pPr>
              <a:buFont typeface="Wingdings" panose="05000000000000000000" pitchFamily="2" charset="2"/>
              <a:buNone/>
            </a:pPr>
            <a:endParaRPr lang="en-US" altLang="en-US" sz="1800" dirty="0"/>
          </a:p>
          <a:p>
            <a:pPr>
              <a:buFont typeface="Wingdings" panose="05000000000000000000" pitchFamily="2" charset="2"/>
              <a:buNone/>
            </a:pPr>
            <a:endParaRPr lang="en-US" altLang="en-US" dirty="0"/>
          </a:p>
        </p:txBody>
      </p:sp>
    </p:spTree>
    <p:extLst>
      <p:ext uri="{BB962C8B-B14F-4D97-AF65-F5344CB8AC3E}">
        <p14:creationId xmlns:p14="http://schemas.microsoft.com/office/powerpoint/2010/main" val="2664348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209800" y="762000"/>
            <a:ext cx="6172200" cy="1066800"/>
          </a:xfrm>
        </p:spPr>
        <p:txBody>
          <a:bodyPr/>
          <a:lstStyle/>
          <a:p>
            <a:pPr>
              <a:defRPr/>
            </a:pPr>
            <a:r>
              <a:rPr lang="en-US" sz="4000" dirty="0"/>
              <a:t>Documenting Our Work</a:t>
            </a:r>
          </a:p>
        </p:txBody>
      </p:sp>
      <p:sp>
        <p:nvSpPr>
          <p:cNvPr id="11267" name="Rectangle 3"/>
          <p:cNvSpPr>
            <a:spLocks noGrp="1" noChangeArrowheads="1"/>
          </p:cNvSpPr>
          <p:nvPr>
            <p:ph type="subTitle" idx="1"/>
          </p:nvPr>
        </p:nvSpPr>
        <p:spPr>
          <a:xfrm>
            <a:off x="2286000" y="2438400"/>
            <a:ext cx="6172200" cy="3937000"/>
          </a:xfrm>
        </p:spPr>
        <p:txBody>
          <a:bodyPr/>
          <a:lstStyle/>
          <a:p>
            <a:pPr algn="ctr">
              <a:lnSpc>
                <a:spcPct val="90000"/>
              </a:lnSpc>
            </a:pPr>
            <a:r>
              <a:rPr lang="en-US" altLang="en-US" sz="2800" b="0" dirty="0">
                <a:solidFill>
                  <a:schemeClr val="tx1"/>
                </a:solidFill>
              </a:rPr>
              <a:t>The Documenting Our Work (DOW) project was initiated by the Family Violence Prevention and Services Act (FVPSA) staff at the U.S. Department of Health and Human Services and the National Resource Center on Domestic Violence.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3"/>
          <p:cNvSpPr>
            <a:spLocks noGrp="1" noChangeArrowheads="1"/>
          </p:cNvSpPr>
          <p:nvPr>
            <p:ph type="title"/>
          </p:nvPr>
        </p:nvSpPr>
        <p:spPr/>
        <p:txBody>
          <a:bodyPr/>
          <a:lstStyle/>
          <a:p>
            <a:pPr>
              <a:defRPr/>
            </a:pPr>
            <a:r>
              <a:rPr lang="en-US" sz="4000" dirty="0"/>
              <a:t>What is Documenting Our Work?</a:t>
            </a:r>
          </a:p>
        </p:txBody>
      </p:sp>
      <p:sp>
        <p:nvSpPr>
          <p:cNvPr id="12291" name="Rectangle 14"/>
          <p:cNvSpPr>
            <a:spLocks noGrp="1" noChangeArrowheads="1"/>
          </p:cNvSpPr>
          <p:nvPr>
            <p:ph sz="quarter" idx="1"/>
          </p:nvPr>
        </p:nvSpPr>
        <p:spPr>
          <a:xfrm>
            <a:off x="457200" y="1828800"/>
            <a:ext cx="7467600" cy="4645025"/>
          </a:xfrm>
        </p:spPr>
        <p:txBody>
          <a:bodyPr/>
          <a:lstStyle/>
          <a:p>
            <a:pPr>
              <a:lnSpc>
                <a:spcPct val="80000"/>
              </a:lnSpc>
            </a:pPr>
            <a:r>
              <a:rPr lang="en-US" altLang="en-US" sz="2800" b="1" i="1" dirty="0"/>
              <a:t>Documenting Our Work </a:t>
            </a:r>
            <a:r>
              <a:rPr lang="en-US" altLang="en-US" sz="2800" dirty="0"/>
              <a:t>is a national initiative to develop tools to gather outcome data on the impact and value of services provided by local domestic violence programs.  </a:t>
            </a:r>
          </a:p>
          <a:p>
            <a:pPr>
              <a:lnSpc>
                <a:spcPct val="80000"/>
              </a:lnSpc>
            </a:pPr>
            <a:endParaRPr lang="en-US" altLang="en-US" sz="2800" dirty="0"/>
          </a:p>
          <a:p>
            <a:pPr>
              <a:lnSpc>
                <a:spcPct val="80000"/>
              </a:lnSpc>
            </a:pPr>
            <a:r>
              <a:rPr lang="en-US" altLang="en-US" sz="2800" dirty="0"/>
              <a:t>It requires a specific type of data collection—</a:t>
            </a:r>
            <a:r>
              <a:rPr lang="en-US" altLang="en-US" sz="2800" b="1" u="sng" dirty="0"/>
              <a:t>collecting data directly from survivors</a:t>
            </a:r>
            <a:r>
              <a:rPr lang="en-US" altLang="en-US" sz="2800" dirty="0"/>
              <a:t>. </a:t>
            </a:r>
          </a:p>
          <a:p>
            <a:pPr>
              <a:lnSpc>
                <a:spcPct val="80000"/>
              </a:lnSpc>
              <a:buFont typeface="Wingdings" panose="05000000000000000000" pitchFamily="2" charset="2"/>
              <a:buNone/>
            </a:pPr>
            <a:endParaRPr lang="en-US" altLang="en-US" sz="2800" dirty="0"/>
          </a:p>
          <a:p>
            <a:pPr>
              <a:lnSpc>
                <a:spcPct val="80000"/>
              </a:lnSpc>
              <a:buFont typeface="Wingdings" panose="05000000000000000000" pitchFamily="2" charset="2"/>
              <a:buNone/>
            </a:pPr>
            <a:endParaRPr lang="en-US" altLang="en-US" sz="2800" dirty="0"/>
          </a:p>
          <a:p>
            <a:pPr>
              <a:lnSpc>
                <a:spcPct val="80000"/>
              </a:lnSpc>
              <a:buFont typeface="Wingdings" panose="05000000000000000000" pitchFamily="2" charset="2"/>
              <a:buNone/>
            </a:pPr>
            <a:endParaRPr lang="en-US" alt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defRPr/>
            </a:pPr>
            <a:r>
              <a:rPr lang="en-US" sz="4000" dirty="0"/>
              <a:t>What are “outcomes”?</a:t>
            </a:r>
          </a:p>
        </p:txBody>
      </p:sp>
      <p:sp>
        <p:nvSpPr>
          <p:cNvPr id="13315" name="Rectangle 3"/>
          <p:cNvSpPr>
            <a:spLocks noGrp="1" noChangeArrowheads="1"/>
          </p:cNvSpPr>
          <p:nvPr>
            <p:ph sz="quarter" idx="1"/>
          </p:nvPr>
        </p:nvSpPr>
        <p:spPr>
          <a:xfrm>
            <a:off x="457200" y="1600200"/>
            <a:ext cx="7467600" cy="4873625"/>
          </a:xfrm>
        </p:spPr>
        <p:txBody>
          <a:bodyPr/>
          <a:lstStyle/>
          <a:p>
            <a:r>
              <a:rPr lang="en-US" altLang="en-US" sz="2800" dirty="0"/>
              <a:t>Outcomes are the </a:t>
            </a:r>
            <a:r>
              <a:rPr lang="en-US" altLang="en-US" sz="2800" b="1" dirty="0">
                <a:solidFill>
                  <a:schemeClr val="accent2"/>
                </a:solidFill>
              </a:rPr>
              <a:t>changes</a:t>
            </a:r>
            <a:r>
              <a:rPr lang="en-US" altLang="en-US" sz="2800" dirty="0"/>
              <a:t>, </a:t>
            </a:r>
            <a:r>
              <a:rPr lang="en-US" altLang="en-US" sz="2800" b="1" dirty="0">
                <a:solidFill>
                  <a:schemeClr val="accent2"/>
                </a:solidFill>
              </a:rPr>
              <a:t>benefits</a:t>
            </a:r>
            <a:r>
              <a:rPr lang="en-US" altLang="en-US" sz="2800" dirty="0"/>
              <a:t>, </a:t>
            </a:r>
            <a:r>
              <a:rPr lang="en-US" altLang="en-US" sz="2800" b="1" dirty="0">
                <a:solidFill>
                  <a:schemeClr val="accent2"/>
                </a:solidFill>
              </a:rPr>
              <a:t>learning</a:t>
            </a:r>
            <a:r>
              <a:rPr lang="en-US" altLang="en-US" sz="2800" dirty="0"/>
              <a:t>, or other effects that can happen as a result of advocacy services.</a:t>
            </a:r>
          </a:p>
          <a:p>
            <a:endParaRPr lang="en-US" altLang="en-US" sz="2800" dirty="0"/>
          </a:p>
          <a:p>
            <a:r>
              <a:rPr lang="en-US" altLang="en-US" sz="2800" dirty="0"/>
              <a:t>Outcomes help document that advocacy services DO make a difference to survivors and in their lives.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US" sz="4000" dirty="0"/>
              <a:t>Why Do Outcomes Matter?</a:t>
            </a:r>
          </a:p>
        </p:txBody>
      </p:sp>
      <p:sp>
        <p:nvSpPr>
          <p:cNvPr id="14339" name="Content Placeholder 4"/>
          <p:cNvSpPr>
            <a:spLocks noGrp="1"/>
          </p:cNvSpPr>
          <p:nvPr>
            <p:ph sz="quarter" idx="1"/>
          </p:nvPr>
        </p:nvSpPr>
        <p:spPr>
          <a:xfrm>
            <a:off x="457200" y="1600200"/>
            <a:ext cx="7467600" cy="4873625"/>
          </a:xfrm>
        </p:spPr>
        <p:txBody>
          <a:bodyPr/>
          <a:lstStyle/>
          <a:p>
            <a:pPr marL="0" indent="0">
              <a:buFont typeface="Wingdings" panose="05000000000000000000" pitchFamily="2" charset="2"/>
              <a:buNone/>
            </a:pPr>
            <a:r>
              <a:rPr lang="en-US" altLang="en-US" dirty="0"/>
              <a:t>In many cases, evaluation processes have included only </a:t>
            </a:r>
            <a:br>
              <a:rPr lang="en-US" altLang="en-US" dirty="0"/>
            </a:br>
            <a:r>
              <a:rPr lang="en-US" altLang="en-US" dirty="0"/>
              <a:t>“outputs”, a focus on the numbers of “things” that advocates do (ex., # of support group sessions) or “things” that survivors receive (ex., # of nights of shelter).</a:t>
            </a:r>
          </a:p>
          <a:p>
            <a:pPr marL="0" indent="0">
              <a:buFont typeface="Wingdings" panose="05000000000000000000" pitchFamily="2" charset="2"/>
              <a:buNone/>
            </a:pPr>
            <a:endParaRPr lang="en-US" altLang="en-US" sz="800" dirty="0"/>
          </a:p>
          <a:p>
            <a:pPr marL="0" indent="0">
              <a:buFont typeface="Wingdings" panose="05000000000000000000" pitchFamily="2" charset="2"/>
              <a:buNone/>
            </a:pPr>
            <a:r>
              <a:rPr lang="en-US" altLang="en-US" dirty="0"/>
              <a:t>While those are important data points, they do not assess whether or not their delivery has achieved the intended results of </a:t>
            </a:r>
            <a:r>
              <a:rPr lang="en-US" altLang="en-US" b="1" dirty="0"/>
              <a:t>improving the lives of survivors of violence</a:t>
            </a:r>
            <a:r>
              <a:rPr lang="en-US" altLang="en-US" dirty="0"/>
              <a:t>.</a:t>
            </a:r>
          </a:p>
          <a:p>
            <a:pPr marL="0" indent="0">
              <a:buFont typeface="Wingdings" panose="05000000000000000000" pitchFamily="2" charset="2"/>
              <a:buNone/>
            </a:pPr>
            <a:endParaRPr lang="en-US" altLang="en-US" sz="800" dirty="0"/>
          </a:p>
          <a:p>
            <a:pPr marL="0" indent="0">
              <a:buFont typeface="Wingdings" panose="05000000000000000000" pitchFamily="2" charset="2"/>
              <a:buNone/>
            </a:pPr>
            <a:r>
              <a:rPr lang="en-US" altLang="en-US" dirty="0"/>
              <a:t>The purpose of an “outcome” is to focus on </a:t>
            </a:r>
            <a:r>
              <a:rPr lang="en-US" altLang="en-US" b="1" dirty="0"/>
              <a:t>how the delivery or receipt of those “things” has impacted the survivor.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143000"/>
          </a:xfrm>
        </p:spPr>
        <p:txBody>
          <a:bodyPr>
            <a:noAutofit/>
          </a:bodyPr>
          <a:lstStyle/>
          <a:p>
            <a:pPr>
              <a:defRPr/>
            </a:pPr>
            <a:r>
              <a:rPr lang="en-US" sz="3300" dirty="0"/>
              <a:t>Potential Value of Outcome-Based Evaluation</a:t>
            </a:r>
          </a:p>
        </p:txBody>
      </p:sp>
      <p:sp>
        <p:nvSpPr>
          <p:cNvPr id="15363" name="Content Placeholder 2"/>
          <p:cNvSpPr>
            <a:spLocks noGrp="1"/>
          </p:cNvSpPr>
          <p:nvPr>
            <p:ph sz="quarter" idx="1"/>
          </p:nvPr>
        </p:nvSpPr>
        <p:spPr>
          <a:xfrm>
            <a:off x="457200" y="1600200"/>
            <a:ext cx="7467600" cy="4873625"/>
          </a:xfrm>
        </p:spPr>
        <p:txBody>
          <a:bodyPr/>
          <a:lstStyle/>
          <a:p>
            <a:r>
              <a:rPr lang="en-US" altLang="en-US" dirty="0"/>
              <a:t>Clarifies the purpose of the service(s)</a:t>
            </a:r>
          </a:p>
          <a:p>
            <a:r>
              <a:rPr lang="en-US" altLang="en-US" dirty="0"/>
              <a:t>Keeps staff focused on the </a:t>
            </a:r>
            <a:r>
              <a:rPr lang="en-US" altLang="en-US" b="1" dirty="0"/>
              <a:t>impact</a:t>
            </a:r>
            <a:r>
              <a:rPr lang="en-US" altLang="en-US" dirty="0"/>
              <a:t> of services rather than just checking off how many things got done</a:t>
            </a:r>
          </a:p>
          <a:p>
            <a:r>
              <a:rPr lang="en-US" altLang="en-US" dirty="0"/>
              <a:t>Identifies effective or less effective services</a:t>
            </a:r>
          </a:p>
          <a:p>
            <a:r>
              <a:rPr lang="en-US" altLang="en-US" dirty="0"/>
              <a:t>Indicates when changes to services may be needed</a:t>
            </a:r>
          </a:p>
          <a:p>
            <a:r>
              <a:rPr lang="en-US" altLang="en-US" dirty="0"/>
              <a:t>Emphasizes long term planning and goals</a:t>
            </a:r>
          </a:p>
          <a:p>
            <a:r>
              <a:rPr lang="en-US" altLang="en-US" dirty="0"/>
              <a:t>Provides empirical evidence that the services are doing what they were intended to do</a:t>
            </a:r>
          </a:p>
          <a:p>
            <a:r>
              <a:rPr lang="en-US" altLang="en-US" dirty="0"/>
              <a:t>Assists in grant writing and fundraising </a:t>
            </a:r>
          </a:p>
          <a:p>
            <a:r>
              <a:rPr lang="en-US" altLang="en-US" dirty="0"/>
              <a:t>Promotes accountability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Autofit/>
          </a:bodyPr>
          <a:lstStyle/>
          <a:p>
            <a:pPr>
              <a:defRPr/>
            </a:pPr>
            <a:r>
              <a:rPr lang="en-US" sz="3600" dirty="0"/>
              <a:t>Virginia’s DOW surveys track these FVPSA outcomes:</a:t>
            </a:r>
          </a:p>
        </p:txBody>
      </p:sp>
      <p:sp>
        <p:nvSpPr>
          <p:cNvPr id="17410" name="Rectangle 3"/>
          <p:cNvSpPr>
            <a:spLocks noGrp="1" noChangeArrowheads="1"/>
          </p:cNvSpPr>
          <p:nvPr>
            <p:ph sz="quarter" idx="1"/>
          </p:nvPr>
        </p:nvSpPr>
        <p:spPr>
          <a:xfrm>
            <a:off x="457200" y="1600200"/>
            <a:ext cx="7467600" cy="4873625"/>
          </a:xfrm>
        </p:spPr>
        <p:txBody>
          <a:bodyPr/>
          <a:lstStyle/>
          <a:p>
            <a:pPr marL="344488" lvl="1" indent="0">
              <a:buFont typeface="Wingdings 2" panose="05020102010507070707" pitchFamily="18" charset="2"/>
              <a:buNone/>
              <a:defRPr/>
            </a:pPr>
            <a:r>
              <a:rPr lang="en-US" altLang="en-US" sz="2800" dirty="0"/>
              <a:t>“As a result of contact with the domestic violence program:</a:t>
            </a:r>
          </a:p>
          <a:p>
            <a:pPr marL="858838" lvl="1" indent="-514350">
              <a:buFont typeface="+mj-lt"/>
              <a:buAutoNum type="arabicPeriod"/>
              <a:defRPr/>
            </a:pPr>
            <a:r>
              <a:rPr lang="en-US" altLang="en-US" sz="2800" b="1" dirty="0"/>
              <a:t>75%</a:t>
            </a:r>
            <a:r>
              <a:rPr lang="en-US" altLang="en-US" sz="2800" dirty="0"/>
              <a:t> or more of domestic violence survivors will have strategies for enhancing their safety.” </a:t>
            </a:r>
          </a:p>
          <a:p>
            <a:pPr marL="858838" lvl="1" indent="-514350">
              <a:buFont typeface="+mj-lt"/>
              <a:buAutoNum type="arabicPeriod"/>
              <a:defRPr/>
            </a:pPr>
            <a:r>
              <a:rPr lang="en-US" altLang="en-US" sz="2800" b="1" dirty="0"/>
              <a:t>75% </a:t>
            </a:r>
            <a:r>
              <a:rPr lang="en-US" altLang="en-US" sz="2800" dirty="0"/>
              <a:t>or more of domestic violence survivors will have knowledge of available community resources.” </a:t>
            </a:r>
          </a:p>
          <a:p>
            <a:pPr marL="571500" indent="-571500">
              <a:buFont typeface="Wingdings" panose="05000000000000000000" pitchFamily="2" charset="2"/>
              <a:buNone/>
              <a:defRPr/>
            </a:pPr>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3124200"/>
            <a:ext cx="6172200" cy="1893888"/>
          </a:xfrm>
        </p:spPr>
        <p:txBody>
          <a:bodyPr>
            <a:noAutofit/>
          </a:bodyPr>
          <a:lstStyle/>
          <a:p>
            <a:pPr>
              <a:defRPr/>
            </a:pPr>
            <a:r>
              <a:rPr lang="en-US" sz="3200" dirty="0"/>
              <a:t>How VDSS and Domestic Violence Programs are currently using DOW in Virginia</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Custom 2">
      <a:dk1>
        <a:sysClr val="windowText" lastClr="000000"/>
      </a:dk1>
      <a:lt1>
        <a:sysClr val="window" lastClr="FFFFFF"/>
      </a:lt1>
      <a:dk2>
        <a:srgbClr val="EA157A"/>
      </a:dk2>
      <a:lt2>
        <a:srgbClr val="D6ECFF"/>
      </a:lt2>
      <a:accent1>
        <a:srgbClr val="7FD13B"/>
      </a:accent1>
      <a:accent2>
        <a:srgbClr val="EA157A"/>
      </a:accent2>
      <a:accent3>
        <a:srgbClr val="FEB80A"/>
      </a:accent3>
      <a:accent4>
        <a:srgbClr val="00ADDC"/>
      </a:accent4>
      <a:accent5>
        <a:srgbClr val="738AC8"/>
      </a:accent5>
      <a:accent6>
        <a:srgbClr val="1AB39F"/>
      </a:accent6>
      <a:hlink>
        <a:srgbClr val="750A3D"/>
      </a:hlink>
      <a:folHlink>
        <a:srgbClr val="5F7791"/>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2">
    <a:dk1>
      <a:sysClr val="windowText" lastClr="000000"/>
    </a:dk1>
    <a:lt1>
      <a:sysClr val="window" lastClr="FFFFFF"/>
    </a:lt1>
    <a:dk2>
      <a:srgbClr val="EA157A"/>
    </a:dk2>
    <a:lt2>
      <a:srgbClr val="D6ECFF"/>
    </a:lt2>
    <a:accent1>
      <a:srgbClr val="7FD13B"/>
    </a:accent1>
    <a:accent2>
      <a:srgbClr val="EA157A"/>
    </a:accent2>
    <a:accent3>
      <a:srgbClr val="FEB80A"/>
    </a:accent3>
    <a:accent4>
      <a:srgbClr val="00ADDC"/>
    </a:accent4>
    <a:accent5>
      <a:srgbClr val="738AC8"/>
    </a:accent5>
    <a:accent6>
      <a:srgbClr val="1AB39F"/>
    </a:accent6>
    <a:hlink>
      <a:srgbClr val="750A3D"/>
    </a:hlink>
    <a:folHlink>
      <a:srgbClr val="5F7791"/>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b8af06d5-a303-4c79-94d7-ae40213dcb67">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AF0B7DB10286B4C99F2EC852FBC58FD" ma:contentTypeVersion="11" ma:contentTypeDescription="Create a new document." ma:contentTypeScope="" ma:versionID="80afa050d6f2ad7b5e830fc4359c0d4e">
  <xsd:schema xmlns:xsd="http://www.w3.org/2001/XMLSchema" xmlns:xs="http://www.w3.org/2001/XMLSchema" xmlns:p="http://schemas.microsoft.com/office/2006/metadata/properties" xmlns:ns2="b8af06d5-a303-4c79-94d7-ae40213dcb67" xmlns:ns3="8f717612-3002-4c7f-8035-76070f6e149a" targetNamespace="http://schemas.microsoft.com/office/2006/metadata/properties" ma:root="true" ma:fieldsID="3d75bd723ecb62c89fffc5740da75780" ns2:_="" ns3:_="">
    <xsd:import namespace="b8af06d5-a303-4c79-94d7-ae40213dcb67"/>
    <xsd:import namespace="8f717612-3002-4c7f-8035-76070f6e149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EventHashCode" minOccurs="0"/>
                <xsd:element ref="ns3:MediaServiceGenerationTime" minOccurs="0"/>
                <xsd:element ref="ns3:MediaServiceAutoKeyPoints" minOccurs="0"/>
                <xsd:element ref="ns3:MediaServiceKeyPoints" minOccurs="0"/>
                <xsd:element ref="ns3:MediaServiceDateTaken" minOccurs="0"/>
                <xsd:element ref="ns3:MediaServiceAuto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af06d5-a303-4c79-94d7-ae40213dcb6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f717612-3002-4c7f-8035-76070f6e149a"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F3F23C7-6637-4F30-AB3E-3B0393B9AC4A}">
  <ds:schemaRefs>
    <ds:schemaRef ds:uri="http://purl.org/dc/terms/"/>
    <ds:schemaRef ds:uri="http://www.w3.org/XML/1998/namespace"/>
    <ds:schemaRef ds:uri="b8af06d5-a303-4c79-94d7-ae40213dcb67"/>
    <ds:schemaRef ds:uri="http://schemas.openxmlformats.org/package/2006/metadata/core-properties"/>
    <ds:schemaRef ds:uri="8f717612-3002-4c7f-8035-76070f6e149a"/>
    <ds:schemaRef ds:uri="http://schemas.microsoft.com/office/2006/metadata/properties"/>
    <ds:schemaRef ds:uri="http://schemas.microsoft.com/office/2006/documentManagement/types"/>
    <ds:schemaRef ds:uri="http://schemas.microsoft.com/office/infopath/2007/PartnerControls"/>
    <ds:schemaRef ds:uri="http://purl.org/dc/dcmitype/"/>
    <ds:schemaRef ds:uri="http://purl.org/dc/elements/1.1/"/>
  </ds:schemaRefs>
</ds:datastoreItem>
</file>

<file path=customXml/itemProps2.xml><?xml version="1.0" encoding="utf-8"?>
<ds:datastoreItem xmlns:ds="http://schemas.openxmlformats.org/officeDocument/2006/customXml" ds:itemID="{2C51B5C5-40E5-420E-B3D5-ADDE09B3F3E8}">
  <ds:schemaRefs>
    <ds:schemaRef ds:uri="http://schemas.microsoft.com/sharepoint/v3/contenttype/forms"/>
  </ds:schemaRefs>
</ds:datastoreItem>
</file>

<file path=customXml/itemProps3.xml><?xml version="1.0" encoding="utf-8"?>
<ds:datastoreItem xmlns:ds="http://schemas.openxmlformats.org/officeDocument/2006/customXml" ds:itemID="{EBC899E6-5192-402A-B9A0-4693B5ABD8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af06d5-a303-4c79-94d7-ae40213dcb67"/>
    <ds:schemaRef ds:uri="8f717612-3002-4c7f-8035-76070f6e14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Theme1</Template>
  <TotalTime>2964</TotalTime>
  <Words>1815</Words>
  <Application>Microsoft Office PowerPoint</Application>
  <PresentationFormat>On-screen Show (4:3)</PresentationFormat>
  <Paragraphs>175</Paragraphs>
  <Slides>26</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Calibri</vt:lpstr>
      <vt:lpstr>Courier New</vt:lpstr>
      <vt:lpstr>Franklin Gothic Book</vt:lpstr>
      <vt:lpstr>Franklin Gothic Medium</vt:lpstr>
      <vt:lpstr>Wingdings</vt:lpstr>
      <vt:lpstr>Wingdings 2</vt:lpstr>
      <vt:lpstr>Theme1</vt:lpstr>
      <vt:lpstr>Documenting Our Work (DOW) VDSS Outcome Report</vt:lpstr>
      <vt:lpstr>PowerPoint Presentation</vt:lpstr>
      <vt:lpstr>Documenting Our Work</vt:lpstr>
      <vt:lpstr>What is Documenting Our Work?</vt:lpstr>
      <vt:lpstr>What are “outcomes”?</vt:lpstr>
      <vt:lpstr>Why Do Outcomes Matter?</vt:lpstr>
      <vt:lpstr>Potential Value of Outcome-Based Evaluation</vt:lpstr>
      <vt:lpstr>Virginia’s DOW surveys track these FVPSA outcomes:</vt:lpstr>
      <vt:lpstr>How VDSS and Domestic Violence Programs are currently using DOW in Virginia</vt:lpstr>
      <vt:lpstr>Statewide Outcome Measures</vt:lpstr>
      <vt:lpstr>DOW Outcomes from the VDSS Report</vt:lpstr>
      <vt:lpstr>Protective Factors Outcomes</vt:lpstr>
      <vt:lpstr>Protective Factors Outcomes from the VDSS Report</vt:lpstr>
      <vt:lpstr>Why should we incorporate VDSS DOW outcomes in Program Planning?</vt:lpstr>
      <vt:lpstr>Utilizing VDSS DOW Outcomes in DV Program Planning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Help Options</vt:lpstr>
      <vt:lpstr> HELP! VAdata’s not working.</vt:lpstr>
      <vt:lpstr>How Can I Get Additional Help About Other Topics or Concerns?</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Documenting Our Work</dc:title>
  <dc:creator>sherrie</dc:creator>
  <cp:lastModifiedBy>Tamara Mason</cp:lastModifiedBy>
  <cp:revision>81</cp:revision>
  <dcterms:created xsi:type="dcterms:W3CDTF">2008-07-29T15:10:12Z</dcterms:created>
  <dcterms:modified xsi:type="dcterms:W3CDTF">2021-07-20T20:33:39Z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0x0101006AF0B7DB10286B4C99F2EC852FBC58FD</vt:lpwstr>
  </property>
  <property fmtid="{D5CDD505-2E9C-101B-9397-08002B2CF9AE}" pid="3" name="SharedWithUsers">
    <vt:lpwstr/>
  </property>
</Properties>
</file>